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69"/>
  </p:notesMasterIdLst>
  <p:handoutMasterIdLst>
    <p:handoutMasterId r:id="rId170"/>
  </p:handoutMasterIdLst>
  <p:sldIdLst>
    <p:sldId id="298" r:id="rId2"/>
    <p:sldId id="532" r:id="rId3"/>
    <p:sldId id="561" r:id="rId4"/>
    <p:sldId id="533" r:id="rId5"/>
    <p:sldId id="534" r:id="rId6"/>
    <p:sldId id="535" r:id="rId7"/>
    <p:sldId id="536" r:id="rId8"/>
    <p:sldId id="537" r:id="rId9"/>
    <p:sldId id="281" r:id="rId10"/>
    <p:sldId id="395" r:id="rId11"/>
    <p:sldId id="396" r:id="rId12"/>
    <p:sldId id="397" r:id="rId13"/>
    <p:sldId id="398" r:id="rId14"/>
    <p:sldId id="540" r:id="rId15"/>
    <p:sldId id="302" r:id="rId16"/>
    <p:sldId id="541" r:id="rId17"/>
    <p:sldId id="542" r:id="rId18"/>
    <p:sldId id="305" r:id="rId19"/>
    <p:sldId id="545" r:id="rId20"/>
    <p:sldId id="547" r:id="rId21"/>
    <p:sldId id="373" r:id="rId22"/>
    <p:sldId id="374" r:id="rId23"/>
    <p:sldId id="375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3" r:id="rId40"/>
    <p:sldId id="434" r:id="rId41"/>
    <p:sldId id="435" r:id="rId42"/>
    <p:sldId id="436" r:id="rId43"/>
    <p:sldId id="437" r:id="rId44"/>
    <p:sldId id="438" r:id="rId45"/>
    <p:sldId id="449" r:id="rId46"/>
    <p:sldId id="450" r:id="rId47"/>
    <p:sldId id="399" r:id="rId48"/>
    <p:sldId id="400" r:id="rId49"/>
    <p:sldId id="401" r:id="rId50"/>
    <p:sldId id="402" r:id="rId51"/>
    <p:sldId id="403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385" r:id="rId63"/>
    <p:sldId id="386" r:id="rId64"/>
    <p:sldId id="387" r:id="rId65"/>
    <p:sldId id="548" r:id="rId66"/>
    <p:sldId id="549" r:id="rId67"/>
    <p:sldId id="553" r:id="rId68"/>
    <p:sldId id="554" r:id="rId69"/>
    <p:sldId id="555" r:id="rId70"/>
    <p:sldId id="556" r:id="rId71"/>
    <p:sldId id="557" r:id="rId72"/>
    <p:sldId id="558" r:id="rId73"/>
    <p:sldId id="559" r:id="rId74"/>
    <p:sldId id="560" r:id="rId75"/>
    <p:sldId id="322" r:id="rId76"/>
    <p:sldId id="323" r:id="rId77"/>
    <p:sldId id="324" r:id="rId78"/>
    <p:sldId id="325" r:id="rId79"/>
    <p:sldId id="326" r:id="rId80"/>
    <p:sldId id="338" r:id="rId81"/>
    <p:sldId id="339" r:id="rId82"/>
    <p:sldId id="340" r:id="rId83"/>
    <p:sldId id="333" r:id="rId84"/>
    <p:sldId id="550" r:id="rId85"/>
    <p:sldId id="341" r:id="rId86"/>
    <p:sldId id="342" r:id="rId87"/>
    <p:sldId id="551" r:id="rId88"/>
    <p:sldId id="552" r:id="rId89"/>
    <p:sldId id="301" r:id="rId90"/>
    <p:sldId id="257" r:id="rId91"/>
    <p:sldId id="258" r:id="rId92"/>
    <p:sldId id="259" r:id="rId93"/>
    <p:sldId id="260" r:id="rId94"/>
    <p:sldId id="261" r:id="rId95"/>
    <p:sldId id="262" r:id="rId96"/>
    <p:sldId id="263" r:id="rId97"/>
    <p:sldId id="264" r:id="rId98"/>
    <p:sldId id="303" r:id="rId99"/>
    <p:sldId id="289" r:id="rId100"/>
    <p:sldId id="290" r:id="rId101"/>
    <p:sldId id="304" r:id="rId102"/>
    <p:sldId id="299" r:id="rId103"/>
    <p:sldId id="307" r:id="rId104"/>
    <p:sldId id="265" r:id="rId105"/>
    <p:sldId id="266" r:id="rId106"/>
    <p:sldId id="267" r:id="rId107"/>
    <p:sldId id="269" r:id="rId108"/>
    <p:sldId id="270" r:id="rId109"/>
    <p:sldId id="271" r:id="rId110"/>
    <p:sldId id="272" r:id="rId111"/>
    <p:sldId id="306" r:id="rId112"/>
    <p:sldId id="293" r:id="rId113"/>
    <p:sldId id="294" r:id="rId114"/>
    <p:sldId id="295" r:id="rId115"/>
    <p:sldId id="273" r:id="rId116"/>
    <p:sldId id="308" r:id="rId117"/>
    <p:sldId id="274" r:id="rId118"/>
    <p:sldId id="275" r:id="rId119"/>
    <p:sldId id="277" r:id="rId120"/>
    <p:sldId id="280" r:id="rId121"/>
    <p:sldId id="309" r:id="rId122"/>
    <p:sldId id="283" r:id="rId123"/>
    <p:sldId id="310" r:id="rId124"/>
    <p:sldId id="300" r:id="rId125"/>
    <p:sldId id="296" r:id="rId126"/>
    <p:sldId id="321" r:id="rId127"/>
    <p:sldId id="358" r:id="rId128"/>
    <p:sldId id="359" r:id="rId129"/>
    <p:sldId id="360" r:id="rId130"/>
    <p:sldId id="361" r:id="rId131"/>
    <p:sldId id="451" r:id="rId132"/>
    <p:sldId id="452" r:id="rId133"/>
    <p:sldId id="453" r:id="rId134"/>
    <p:sldId id="454" r:id="rId135"/>
    <p:sldId id="455" r:id="rId136"/>
    <p:sldId id="456" r:id="rId137"/>
    <p:sldId id="457" r:id="rId138"/>
    <p:sldId id="458" r:id="rId139"/>
    <p:sldId id="459" r:id="rId140"/>
    <p:sldId id="460" r:id="rId141"/>
    <p:sldId id="461" r:id="rId142"/>
    <p:sldId id="462" r:id="rId143"/>
    <p:sldId id="463" r:id="rId144"/>
    <p:sldId id="562" r:id="rId145"/>
    <p:sldId id="563" r:id="rId146"/>
    <p:sldId id="564" r:id="rId147"/>
    <p:sldId id="565" r:id="rId148"/>
    <p:sldId id="566" r:id="rId149"/>
    <p:sldId id="567" r:id="rId150"/>
    <p:sldId id="568" r:id="rId151"/>
    <p:sldId id="569" r:id="rId152"/>
    <p:sldId id="570" r:id="rId153"/>
    <p:sldId id="571" r:id="rId154"/>
    <p:sldId id="572" r:id="rId155"/>
    <p:sldId id="573" r:id="rId156"/>
    <p:sldId id="574" r:id="rId157"/>
    <p:sldId id="575" r:id="rId158"/>
    <p:sldId id="576" r:id="rId159"/>
    <p:sldId id="577" r:id="rId160"/>
    <p:sldId id="578" r:id="rId161"/>
    <p:sldId id="579" r:id="rId162"/>
    <p:sldId id="580" r:id="rId163"/>
    <p:sldId id="581" r:id="rId164"/>
    <p:sldId id="582" r:id="rId165"/>
    <p:sldId id="583" r:id="rId166"/>
    <p:sldId id="584" r:id="rId167"/>
    <p:sldId id="585" r:id="rId1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nnaelaraby888@gmail.com" initials="m" lastIdx="1" clrIdx="0">
    <p:extLst>
      <p:ext uri="{19B8F6BF-5375-455C-9EA6-DF929625EA0E}">
        <p15:presenceInfo xmlns:p15="http://schemas.microsoft.com/office/powerpoint/2012/main" userId="3aa7551ef9dbf0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970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commentAuthors" Target="comment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F0613F-EE4A-5DBA-E161-A97F59B849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fixed asset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C84AC-31AC-FA02-448B-75E4233823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E90F6-51A1-4D3E-B797-D23EB393397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FE129-0A4D-9D4D-B0AA-C30C13E5B6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666E-EE04-F9D6-C41A-4201021F87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F00A-F7C6-433D-88DB-DD54548F1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8735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fixed asset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39691-75AD-47E9-853D-00244661FA83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B002D-BD31-4023-9861-798567C65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6054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i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51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8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61B1-F0BE-4A7D-B94C-4037EB12B06A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446C-5DEF-4D10-B2A1-03BFA278BF54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1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C35-B084-44B5-B4F0-4F8745E45AD8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2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9A45-84E9-4587-BCBC-B2E42E927652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41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2B5-DB71-41A7-B3E9-CA1A76FEFD57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339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0474-4902-491F-95FA-664858C20A59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00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02CB-1712-4175-94FD-E73E690E65D7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8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C1802-16E3-45AF-8C57-A82A6F1D87D4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1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4C2-C953-4293-8280-9AE041DDEF79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7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ED96-9F03-4228-9AEF-2624A2B1DE57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8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4181-7269-4238-AE55-035798B1FD4D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1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9C48-727A-4D51-9711-BD55B1705448}" type="datetime1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6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734FD-848A-49B7-AE53-21AE38E6361B}" type="datetime1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4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2A07-5925-44F4-B49C-71475E9A287B}" type="datetime1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3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13DC-D7E4-4D05-BDF3-44168A941806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2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7C5B1-8B4A-4C30-B0E0-BBFCB330AC59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68844-A870-4321-A0A8-7B9B49250D83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:\Pictures\10 loc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71" y="1556541"/>
            <a:ext cx="6277896" cy="44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</a:t>
            </a:fld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69B9D8D-970D-D3C3-64D4-AE076875AB09}"/>
              </a:ext>
            </a:extLst>
          </p:cNvPr>
          <p:cNvSpPr/>
          <p:nvPr/>
        </p:nvSpPr>
        <p:spPr>
          <a:xfrm>
            <a:off x="1030514" y="2757714"/>
            <a:ext cx="3338286" cy="1698172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Last step</a:t>
            </a:r>
          </a:p>
        </p:txBody>
      </p:sp>
    </p:spTree>
    <p:extLst>
      <p:ext uri="{BB962C8B-B14F-4D97-AF65-F5344CB8AC3E}">
        <p14:creationId xmlns:p14="http://schemas.microsoft.com/office/powerpoint/2010/main" val="983190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A6A1C6-31D6-B77A-8B50-767451AD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Category for depreciation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74BE9-EEAD-DBB4-D154-684BF936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D62DC6-7BC2-246F-002A-171A1D2EBFF8}"/>
              </a:ext>
            </a:extLst>
          </p:cNvPr>
          <p:cNvSpPr/>
          <p:nvPr/>
        </p:nvSpPr>
        <p:spPr>
          <a:xfrm>
            <a:off x="3185294" y="2916568"/>
            <a:ext cx="3982064" cy="13690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Specify depreciation method &amp; accounts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5B4FB-80E9-B8C8-03FF-F77EEFFF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694" y="1607575"/>
            <a:ext cx="3848100" cy="50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056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6364CB4-AEF7-C336-A265-BB6D7723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49" y="600074"/>
            <a:ext cx="9161463" cy="828675"/>
          </a:xfrm>
        </p:spPr>
        <p:txBody>
          <a:bodyPr>
            <a:normAutofit fontScale="90000"/>
          </a:bodyPr>
          <a:lstStyle/>
          <a:p>
            <a:r>
              <a:rPr lang="en-GB" dirty="0"/>
              <a:t>The Expense account has already transferred </a:t>
            </a:r>
            <a:endParaRPr lang="en-US" dirty="0"/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51608988-1C65-1AD7-4F39-BB957D0C5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62" y="1643063"/>
            <a:ext cx="9161463" cy="4620796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1A47448E-8F77-101F-53E9-BE7A7599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100</a:t>
            </a:fld>
            <a:endParaRPr lang="en-US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DC5D3647-A8C0-020B-95FE-D4CBD370E72E}"/>
              </a:ext>
            </a:extLst>
          </p:cNvPr>
          <p:cNvSpPr/>
          <p:nvPr/>
        </p:nvSpPr>
        <p:spPr>
          <a:xfrm>
            <a:off x="2608261" y="3429001"/>
            <a:ext cx="8631238" cy="1857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95733D69-A913-B3E6-808D-6352E5E95358}"/>
              </a:ext>
            </a:extLst>
          </p:cNvPr>
          <p:cNvSpPr/>
          <p:nvPr/>
        </p:nvSpPr>
        <p:spPr>
          <a:xfrm>
            <a:off x="2071688" y="814388"/>
            <a:ext cx="271461" cy="212343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50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E1FD3B4-3E42-B060-A41A-C915D3B3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228600"/>
            <a:ext cx="10452101" cy="1071563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Open Assets</a:t>
            </a:r>
            <a:r>
              <a:rPr lang="en-GB" sz="2400" dirty="0"/>
              <a:t>           </a:t>
            </a:r>
            <a:r>
              <a:rPr lang="en-GB" sz="2400" dirty="0">
                <a:solidFill>
                  <a:srgbClr val="C00000"/>
                </a:solidFill>
              </a:rPr>
              <a:t>Asset workbench</a:t>
            </a:r>
            <a:r>
              <a:rPr lang="en-GB" sz="2400" dirty="0"/>
              <a:t>            </a:t>
            </a:r>
            <a:r>
              <a:rPr lang="en-GB" sz="2400" dirty="0">
                <a:solidFill>
                  <a:srgbClr val="C00000"/>
                </a:solidFill>
              </a:rPr>
              <a:t>Write the book(G1BOOK)</a:t>
            </a:r>
            <a:br>
              <a:rPr lang="en-GB" sz="2400" dirty="0">
                <a:solidFill>
                  <a:srgbClr val="C00000"/>
                </a:solidFill>
              </a:rPr>
            </a:br>
            <a:br>
              <a:rPr lang="en-GB" sz="2400" dirty="0"/>
            </a:br>
            <a:br>
              <a:rPr lang="en-GB" sz="2400" dirty="0"/>
            </a:br>
            <a:r>
              <a:rPr lang="en-GB" sz="2400" dirty="0">
                <a:solidFill>
                  <a:srgbClr val="C00000"/>
                </a:solidFill>
              </a:rPr>
              <a:t>click find 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FB154594-CB0A-3B07-4FD3-56ED733F61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4282" y="2051811"/>
            <a:ext cx="4594648" cy="3680468"/>
          </a:xfrm>
          <a:prstGeom prst="rect">
            <a:avLst/>
          </a:prstGeom>
        </p:spPr>
      </p:pic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6BEC8FC2-AD49-3545-3F53-781FA6D697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458206"/>
            <a:ext cx="4313238" cy="3113163"/>
          </a:xfrm>
          <a:prstGeom prst="rect">
            <a:avLst/>
          </a:prstGeom>
        </p:spPr>
      </p:pic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FEEB80D7-F0B3-E6FD-E3B2-9CFF63FE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101</a:t>
            </a:fld>
            <a:endParaRPr lang="en-US"/>
          </a:p>
        </p:txBody>
      </p:sp>
      <p:sp>
        <p:nvSpPr>
          <p:cNvPr id="8" name="سهم: مسنن إلى اليمين 7">
            <a:extLst>
              <a:ext uri="{FF2B5EF4-FFF2-40B4-BE49-F238E27FC236}">
                <a16:creationId xmlns:a16="http://schemas.microsoft.com/office/drawing/2014/main" id="{905A36D2-3020-84C9-82E9-06DCC546A539}"/>
              </a:ext>
            </a:extLst>
          </p:cNvPr>
          <p:cNvSpPr/>
          <p:nvPr/>
        </p:nvSpPr>
        <p:spPr>
          <a:xfrm>
            <a:off x="5177652" y="4162091"/>
            <a:ext cx="1357313" cy="7622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مستطيل: زوايا مستديرة 8">
            <a:extLst>
              <a:ext uri="{FF2B5EF4-FFF2-40B4-BE49-F238E27FC236}">
                <a16:creationId xmlns:a16="http://schemas.microsoft.com/office/drawing/2014/main" id="{FDB263F3-A839-D80B-EF0D-E95E8D408793}"/>
              </a:ext>
            </a:extLst>
          </p:cNvPr>
          <p:cNvSpPr/>
          <p:nvPr/>
        </p:nvSpPr>
        <p:spPr>
          <a:xfrm>
            <a:off x="1496707" y="244674"/>
            <a:ext cx="2275193" cy="69719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: زوايا مستديرة 9">
            <a:extLst>
              <a:ext uri="{FF2B5EF4-FFF2-40B4-BE49-F238E27FC236}">
                <a16:creationId xmlns:a16="http://schemas.microsoft.com/office/drawing/2014/main" id="{33398448-1623-8C05-6906-6F47ED36FF4C}"/>
              </a:ext>
            </a:extLst>
          </p:cNvPr>
          <p:cNvSpPr/>
          <p:nvPr/>
        </p:nvSpPr>
        <p:spPr>
          <a:xfrm>
            <a:off x="4306887" y="209944"/>
            <a:ext cx="2928937" cy="7256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مستطيل: زوايا مستديرة 10">
            <a:extLst>
              <a:ext uri="{FF2B5EF4-FFF2-40B4-BE49-F238E27FC236}">
                <a16:creationId xmlns:a16="http://schemas.microsoft.com/office/drawing/2014/main" id="{C81409C4-1E98-465C-897A-D0DE3DC661EE}"/>
              </a:ext>
            </a:extLst>
          </p:cNvPr>
          <p:cNvSpPr/>
          <p:nvPr/>
        </p:nvSpPr>
        <p:spPr>
          <a:xfrm>
            <a:off x="7935912" y="162706"/>
            <a:ext cx="3829049" cy="7381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سهم: بشكل رتبة عسكرية 16">
            <a:extLst>
              <a:ext uri="{FF2B5EF4-FFF2-40B4-BE49-F238E27FC236}">
                <a16:creationId xmlns:a16="http://schemas.microsoft.com/office/drawing/2014/main" id="{971AABAB-91E5-912D-EFCD-15FBAC81B0B1}"/>
              </a:ext>
            </a:extLst>
          </p:cNvPr>
          <p:cNvSpPr/>
          <p:nvPr/>
        </p:nvSpPr>
        <p:spPr>
          <a:xfrm>
            <a:off x="3875392" y="457200"/>
            <a:ext cx="358471" cy="33058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سهم: بشكل رتبة عسكرية 17">
            <a:extLst>
              <a:ext uri="{FF2B5EF4-FFF2-40B4-BE49-F238E27FC236}">
                <a16:creationId xmlns:a16="http://schemas.microsoft.com/office/drawing/2014/main" id="{F707C7E7-4F6C-8EC3-6CC8-C5C40345E7F3}"/>
              </a:ext>
            </a:extLst>
          </p:cNvPr>
          <p:cNvSpPr/>
          <p:nvPr/>
        </p:nvSpPr>
        <p:spPr>
          <a:xfrm>
            <a:off x="7400925" y="457200"/>
            <a:ext cx="369886" cy="33058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مستطيل: زوايا مستديرة 18">
            <a:extLst>
              <a:ext uri="{FF2B5EF4-FFF2-40B4-BE49-F238E27FC236}">
                <a16:creationId xmlns:a16="http://schemas.microsoft.com/office/drawing/2014/main" id="{E917A0B5-8FF9-A892-749D-0EE91378C0EA}"/>
              </a:ext>
            </a:extLst>
          </p:cNvPr>
          <p:cNvSpPr/>
          <p:nvPr/>
        </p:nvSpPr>
        <p:spPr>
          <a:xfrm>
            <a:off x="1310969" y="1300163"/>
            <a:ext cx="2275193" cy="60483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سهم: مخطط إلى اليمين 19">
            <a:extLst>
              <a:ext uri="{FF2B5EF4-FFF2-40B4-BE49-F238E27FC236}">
                <a16:creationId xmlns:a16="http://schemas.microsoft.com/office/drawing/2014/main" id="{AA509DD8-C936-21E5-52EF-8B1428DEAEF3}"/>
              </a:ext>
            </a:extLst>
          </p:cNvPr>
          <p:cNvSpPr/>
          <p:nvPr/>
        </p:nvSpPr>
        <p:spPr>
          <a:xfrm flipH="1">
            <a:off x="4565671" y="1299941"/>
            <a:ext cx="1223962" cy="604837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347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994ACAF-9AC6-904D-0696-B7D5994B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5" y="624110"/>
            <a:ext cx="4846637" cy="904653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Press Financial inquiry to view the financial information</a:t>
            </a:r>
          </a:p>
        </p:txBody>
      </p:sp>
      <p:pic>
        <p:nvPicPr>
          <p:cNvPr id="8" name="عنصر نائب للمحتوى 7">
            <a:extLst>
              <a:ext uri="{FF2B5EF4-FFF2-40B4-BE49-F238E27FC236}">
                <a16:creationId xmlns:a16="http://schemas.microsoft.com/office/drawing/2014/main" id="{0AFD06BE-1D07-8184-DCAB-C04A8C7BE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33599"/>
            <a:ext cx="9157218" cy="4295775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CB2F3F53-8AA2-A669-5098-07D85404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102</a:t>
            </a:fld>
            <a:endParaRPr lang="en-US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22D2F246-19FD-3E73-CDE7-C567D55F50A3}"/>
              </a:ext>
            </a:extLst>
          </p:cNvPr>
          <p:cNvSpPr/>
          <p:nvPr/>
        </p:nvSpPr>
        <p:spPr>
          <a:xfrm>
            <a:off x="2302931" y="2814638"/>
            <a:ext cx="8641294" cy="15716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C239516E-CD92-B4BD-7409-2352FA47AFF6}"/>
              </a:ext>
            </a:extLst>
          </p:cNvPr>
          <p:cNvSpPr/>
          <p:nvPr/>
        </p:nvSpPr>
        <p:spPr>
          <a:xfrm>
            <a:off x="6657975" y="6000750"/>
            <a:ext cx="1943100" cy="2331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مستطيل: زوايا مستديرة 6">
            <a:extLst>
              <a:ext uri="{FF2B5EF4-FFF2-40B4-BE49-F238E27FC236}">
                <a16:creationId xmlns:a16="http://schemas.microsoft.com/office/drawing/2014/main" id="{77AB535A-C5B3-2AAE-2062-BBD8EFC16B43}"/>
              </a:ext>
            </a:extLst>
          </p:cNvPr>
          <p:cNvSpPr/>
          <p:nvPr/>
        </p:nvSpPr>
        <p:spPr>
          <a:xfrm>
            <a:off x="6259513" y="574103"/>
            <a:ext cx="5400675" cy="100466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843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وان 8">
            <a:extLst>
              <a:ext uri="{FF2B5EF4-FFF2-40B4-BE49-F238E27FC236}">
                <a16:creationId xmlns:a16="http://schemas.microsoft.com/office/drawing/2014/main" id="{8BAE93A4-D293-6355-9B1C-D48BDD52C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425" y="652685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Life Years Before 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8B05C2E1-A835-5C2F-AEA2-AD80346DD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57" y="2133600"/>
            <a:ext cx="6464711" cy="3778250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2290A77-F5BD-3E18-7585-4127E31E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103</a:t>
            </a:fld>
            <a:endParaRPr lang="en-US"/>
          </a:p>
        </p:txBody>
      </p:sp>
      <p:sp>
        <p:nvSpPr>
          <p:cNvPr id="10" name="شكل بيضاوي 9">
            <a:extLst>
              <a:ext uri="{FF2B5EF4-FFF2-40B4-BE49-F238E27FC236}">
                <a16:creationId xmlns:a16="http://schemas.microsoft.com/office/drawing/2014/main" id="{17375A40-8688-78EA-0E37-E2C64F444FAB}"/>
              </a:ext>
            </a:extLst>
          </p:cNvPr>
          <p:cNvSpPr/>
          <p:nvPr/>
        </p:nvSpPr>
        <p:spPr>
          <a:xfrm>
            <a:off x="1728787" y="578755"/>
            <a:ext cx="4152900" cy="83570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2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6C1165E-35A1-4A88-8666-57C7CB4C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725" y="329899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Changes</a:t>
            </a:r>
            <a:r>
              <a:rPr lang="en-US" sz="2400" dirty="0">
                <a:solidFill>
                  <a:srgbClr val="C00000"/>
                </a:solidFill>
              </a:rPr>
              <a:t> :</a:t>
            </a:r>
            <a:br>
              <a:rPr lang="en-US" sz="2400" dirty="0">
                <a:solidFill>
                  <a:srgbClr val="C00000"/>
                </a:solidFill>
              </a:rPr>
            </a:br>
            <a:br>
              <a:rPr lang="en-US" sz="2400" dirty="0"/>
            </a:br>
            <a:r>
              <a:rPr lang="en-GB" sz="2400" dirty="0"/>
              <a:t>Assets then Assets workbench , select Mass Transactions </a:t>
            </a:r>
            <a:br>
              <a:rPr lang="en-GB" sz="2400" dirty="0"/>
            </a:br>
            <a:r>
              <a:rPr lang="en-GB" sz="2400" dirty="0"/>
              <a:t> Click changes</a:t>
            </a:r>
            <a:endParaRPr lang="en-US" sz="2400" dirty="0"/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EAEB462A-51A6-49BA-972E-C035E0F4B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26" y="2133600"/>
            <a:ext cx="5474774" cy="3778250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F28DC266-122D-4CAC-9F47-0ED8403D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104</a:t>
            </a:fld>
            <a:endParaRPr lang="en-US"/>
          </a:p>
        </p:txBody>
      </p:sp>
      <p:sp>
        <p:nvSpPr>
          <p:cNvPr id="3" name="مستطيل: زوايا مستديرة 2">
            <a:extLst>
              <a:ext uri="{FF2B5EF4-FFF2-40B4-BE49-F238E27FC236}">
                <a16:creationId xmlns:a16="http://schemas.microsoft.com/office/drawing/2014/main" id="{26FEF181-5238-2E2C-B3D0-170989AFB153}"/>
              </a:ext>
            </a:extLst>
          </p:cNvPr>
          <p:cNvSpPr/>
          <p:nvPr/>
        </p:nvSpPr>
        <p:spPr>
          <a:xfrm>
            <a:off x="2014539" y="228600"/>
            <a:ext cx="2000250" cy="7000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سهم: بشكل رتبة عسكرية 4">
            <a:extLst>
              <a:ext uri="{FF2B5EF4-FFF2-40B4-BE49-F238E27FC236}">
                <a16:creationId xmlns:a16="http://schemas.microsoft.com/office/drawing/2014/main" id="{280BD458-7425-57EB-F8BB-90D704D9C098}"/>
              </a:ext>
            </a:extLst>
          </p:cNvPr>
          <p:cNvSpPr/>
          <p:nvPr/>
        </p:nvSpPr>
        <p:spPr>
          <a:xfrm>
            <a:off x="1700213" y="1257300"/>
            <a:ext cx="435512" cy="454788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775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E93472-D07D-40DF-92E8-A89957B06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189" y="125824"/>
            <a:ext cx="10004424" cy="10270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Add the Asset book (G1BOOK) and the category ( AIR CONDITIONING – SHARP)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Enter the before and after data (Depreciation Method ) and ( Life years)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click preview 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AA286A5B-85F0-4DDD-B9AD-D973FEB4B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602964"/>
            <a:ext cx="9472663" cy="5129212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42EDF5F-895A-45F3-8885-96D9A4E2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105</a:t>
            </a:fld>
            <a:endParaRPr lang="en-US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2AD62BC8-D80F-44C9-94AB-1E8F393DD555}"/>
              </a:ext>
            </a:extLst>
          </p:cNvPr>
          <p:cNvSpPr/>
          <p:nvPr/>
        </p:nvSpPr>
        <p:spPr>
          <a:xfrm>
            <a:off x="3671888" y="1709596"/>
            <a:ext cx="1900238" cy="2143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56C40BBE-6629-4B3F-8070-5B2668C5C2A7}"/>
              </a:ext>
            </a:extLst>
          </p:cNvPr>
          <p:cNvSpPr/>
          <p:nvPr/>
        </p:nvSpPr>
        <p:spPr>
          <a:xfrm>
            <a:off x="9479755" y="2186562"/>
            <a:ext cx="1450184" cy="2143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مستطيل 14">
            <a:extLst>
              <a:ext uri="{FF2B5EF4-FFF2-40B4-BE49-F238E27FC236}">
                <a16:creationId xmlns:a16="http://schemas.microsoft.com/office/drawing/2014/main" id="{E18FCFEC-A4E0-46A1-81D8-FB54012531E1}"/>
              </a:ext>
            </a:extLst>
          </p:cNvPr>
          <p:cNvSpPr/>
          <p:nvPr/>
        </p:nvSpPr>
        <p:spPr>
          <a:xfrm>
            <a:off x="5157787" y="2939989"/>
            <a:ext cx="3043237" cy="2143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مستطيل 15">
            <a:extLst>
              <a:ext uri="{FF2B5EF4-FFF2-40B4-BE49-F238E27FC236}">
                <a16:creationId xmlns:a16="http://schemas.microsoft.com/office/drawing/2014/main" id="{67F4E0A3-695B-4087-9600-62837856935A}"/>
              </a:ext>
            </a:extLst>
          </p:cNvPr>
          <p:cNvSpPr/>
          <p:nvPr/>
        </p:nvSpPr>
        <p:spPr>
          <a:xfrm>
            <a:off x="5157786" y="3860388"/>
            <a:ext cx="1535907" cy="2544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مستطيل 17">
            <a:extLst>
              <a:ext uri="{FF2B5EF4-FFF2-40B4-BE49-F238E27FC236}">
                <a16:creationId xmlns:a16="http://schemas.microsoft.com/office/drawing/2014/main" id="{E8F81E88-7605-4DE9-88B2-2C264EE73693}"/>
              </a:ext>
            </a:extLst>
          </p:cNvPr>
          <p:cNvSpPr/>
          <p:nvPr/>
        </p:nvSpPr>
        <p:spPr>
          <a:xfrm>
            <a:off x="4514850" y="4040364"/>
            <a:ext cx="628650" cy="2544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مستطيل 18">
            <a:extLst>
              <a:ext uri="{FF2B5EF4-FFF2-40B4-BE49-F238E27FC236}">
                <a16:creationId xmlns:a16="http://schemas.microsoft.com/office/drawing/2014/main" id="{99C22B86-FE09-4A03-A146-6824196A0762}"/>
              </a:ext>
            </a:extLst>
          </p:cNvPr>
          <p:cNvSpPr/>
          <p:nvPr/>
        </p:nvSpPr>
        <p:spPr>
          <a:xfrm>
            <a:off x="9558335" y="3880437"/>
            <a:ext cx="1535908" cy="200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مستطيل 19">
            <a:extLst>
              <a:ext uri="{FF2B5EF4-FFF2-40B4-BE49-F238E27FC236}">
                <a16:creationId xmlns:a16="http://schemas.microsoft.com/office/drawing/2014/main" id="{A1566DFF-E016-4C1C-8AAC-B85FF25E290B}"/>
              </a:ext>
            </a:extLst>
          </p:cNvPr>
          <p:cNvSpPr/>
          <p:nvPr/>
        </p:nvSpPr>
        <p:spPr>
          <a:xfrm>
            <a:off x="9517901" y="4080463"/>
            <a:ext cx="628650" cy="200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مستطيل 20">
            <a:extLst>
              <a:ext uri="{FF2B5EF4-FFF2-40B4-BE49-F238E27FC236}">
                <a16:creationId xmlns:a16="http://schemas.microsoft.com/office/drawing/2014/main" id="{1018CD68-64C8-494A-8AF1-8EAF75B46543}"/>
              </a:ext>
            </a:extLst>
          </p:cNvPr>
          <p:cNvSpPr/>
          <p:nvPr/>
        </p:nvSpPr>
        <p:spPr>
          <a:xfrm>
            <a:off x="9701213" y="6446427"/>
            <a:ext cx="1803400" cy="257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16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2DC7235-9832-492E-A653-F148DE412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3" y="624110"/>
            <a:ext cx="9861549" cy="23334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Click Ok  to preview 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CB01CD5D-56E7-4865-8F4B-E0EDFF116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75" y="1271588"/>
            <a:ext cx="7972425" cy="5257800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72492ABF-C6C4-4E46-8C9F-FDDCB709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81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B3AF143-85CC-4BDF-9660-82A0F07EE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8" y="157163"/>
            <a:ext cx="9890124" cy="63062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The preview has been completed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95B7888D-9FC1-4D41-AA4E-A3C07C61C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89" y="1152907"/>
            <a:ext cx="10018711" cy="5557837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6E1B2B0E-55D3-4471-AAC8-64B66724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107</a:t>
            </a:fld>
            <a:endParaRPr lang="en-US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1820794B-FB8D-4E4E-916D-D848A3FC22C1}"/>
              </a:ext>
            </a:extLst>
          </p:cNvPr>
          <p:cNvSpPr/>
          <p:nvPr/>
        </p:nvSpPr>
        <p:spPr>
          <a:xfrm>
            <a:off x="2321719" y="2795970"/>
            <a:ext cx="9332912" cy="514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C7261D8A-E9A5-4EBF-926E-2A5EEFFC5605}"/>
              </a:ext>
            </a:extLst>
          </p:cNvPr>
          <p:cNvSpPr/>
          <p:nvPr/>
        </p:nvSpPr>
        <p:spPr>
          <a:xfrm>
            <a:off x="9594057" y="5467733"/>
            <a:ext cx="2060574" cy="247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414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3CE06AAD-99C7-462C-8541-DB8101C37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7" y="970344"/>
            <a:ext cx="10047288" cy="4457699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782C85CF-BCEA-42EC-A4D7-CF5A3EA3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935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3E9AFD4-DFC7-4355-BAAE-DFFDB43A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579" y="147337"/>
            <a:ext cx="8911687" cy="80992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To complete the transaction click Run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The transaction is completed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2A8782EF-CA2D-462E-87A8-7133827A3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957263"/>
            <a:ext cx="10101262" cy="5586412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096F269D-B5C7-4EA3-B04C-3242760E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109</a:t>
            </a:fld>
            <a:endParaRPr lang="en-US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5537A565-D9C0-42CF-AD55-46BA54249DCE}"/>
              </a:ext>
            </a:extLst>
          </p:cNvPr>
          <p:cNvSpPr/>
          <p:nvPr/>
        </p:nvSpPr>
        <p:spPr>
          <a:xfrm>
            <a:off x="1857375" y="2643188"/>
            <a:ext cx="9329738" cy="242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8481273A-28D8-48D7-B6A9-29F25D6FE876}"/>
              </a:ext>
            </a:extLst>
          </p:cNvPr>
          <p:cNvSpPr/>
          <p:nvPr/>
        </p:nvSpPr>
        <p:spPr>
          <a:xfrm>
            <a:off x="9215438" y="5314950"/>
            <a:ext cx="2143125" cy="242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D9AE-F1ED-1640-8200-DBB85383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E6C3F2-46AB-10A5-E687-8F51F00AF751}"/>
              </a:ext>
            </a:extLst>
          </p:cNvPr>
          <p:cNvSpPr/>
          <p:nvPr/>
        </p:nvSpPr>
        <p:spPr>
          <a:xfrm>
            <a:off x="5942324" y="1725560"/>
            <a:ext cx="1312607" cy="22270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C0000"/>
                </a:solidFill>
              </a:rPr>
              <a:t>Screenshots for the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7F4CA-FF53-129A-B79C-4E44050E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65" y="155011"/>
            <a:ext cx="4183373" cy="2684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0E8A0-E6C9-482F-F676-B0DE6CB2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73" y="155011"/>
            <a:ext cx="4281795" cy="2868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CA261-D172-161D-5632-666A4140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133" y="3318387"/>
            <a:ext cx="4268305" cy="2966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4D8DBE-87C6-C6BD-4747-10C8C42C9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763" y="3429000"/>
            <a:ext cx="4268305" cy="28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293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64587FAB-A1C3-484A-9805-6AA17B88D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61" y="2903381"/>
            <a:ext cx="5572903" cy="2238687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749B9874-E439-4CAF-8FB4-2140CE04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254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316CB7A-53FE-00FB-2590-7044A08F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6" y="400050"/>
            <a:ext cx="9875836" cy="150495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C00000"/>
                </a:solidFill>
              </a:rPr>
              <a:t>Open Assets</a:t>
            </a:r>
            <a:r>
              <a:rPr lang="en-GB" dirty="0"/>
              <a:t>        </a:t>
            </a:r>
            <a:r>
              <a:rPr lang="en-GB" dirty="0">
                <a:solidFill>
                  <a:srgbClr val="0070C0"/>
                </a:solidFill>
              </a:rPr>
              <a:t>Asset workbench</a:t>
            </a:r>
            <a:r>
              <a:rPr lang="en-GB" dirty="0"/>
              <a:t>     </a:t>
            </a:r>
            <a:r>
              <a:rPr lang="en-GB" dirty="0">
                <a:solidFill>
                  <a:srgbClr val="C00000"/>
                </a:solidFill>
              </a:rPr>
              <a:t>Write the book(G1BOOK)</a:t>
            </a:r>
            <a:br>
              <a:rPr lang="en-GB" dirty="0"/>
            </a:br>
            <a:r>
              <a:rPr lang="en-GB" dirty="0"/>
              <a:t>                       </a:t>
            </a:r>
            <a:r>
              <a:rPr lang="en-GB" dirty="0">
                <a:solidFill>
                  <a:srgbClr val="0070C0"/>
                </a:solidFill>
              </a:rPr>
              <a:t>click find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2312532D-FECE-2495-1588-CCEE044B20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5036" y="3096258"/>
            <a:ext cx="5150964" cy="3713486"/>
          </a:xfrm>
          <a:prstGeom prst="rect">
            <a:avLst/>
          </a:prstGeom>
        </p:spPr>
      </p:pic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D3FA1D45-8572-17A8-B73A-5F5548A1CE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287264"/>
            <a:ext cx="4313238" cy="3455048"/>
          </a:xfrm>
          <a:prstGeom prst="rect">
            <a:avLst/>
          </a:prstGeom>
        </p:spPr>
      </p:pic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9C27F421-B639-1CC8-E828-743CEA7A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111</a:t>
            </a:fld>
            <a:endParaRPr lang="en-US"/>
          </a:p>
        </p:txBody>
      </p:sp>
      <p:sp>
        <p:nvSpPr>
          <p:cNvPr id="8" name="سهم: لليسار 7">
            <a:extLst>
              <a:ext uri="{FF2B5EF4-FFF2-40B4-BE49-F238E27FC236}">
                <a16:creationId xmlns:a16="http://schemas.microsoft.com/office/drawing/2014/main" id="{DA658AD7-25A8-0A4C-6807-54B912B8335E}"/>
              </a:ext>
            </a:extLst>
          </p:cNvPr>
          <p:cNvSpPr/>
          <p:nvPr/>
        </p:nvSpPr>
        <p:spPr>
          <a:xfrm>
            <a:off x="4557714" y="2085975"/>
            <a:ext cx="3643312" cy="90011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رابط كسهم مستقيم 9">
            <a:extLst>
              <a:ext uri="{FF2B5EF4-FFF2-40B4-BE49-F238E27FC236}">
                <a16:creationId xmlns:a16="http://schemas.microsoft.com/office/drawing/2014/main" id="{17D84F54-A929-18A4-91F9-99E711C3578A}"/>
              </a:ext>
            </a:extLst>
          </p:cNvPr>
          <p:cNvCxnSpPr/>
          <p:nvPr/>
        </p:nvCxnSpPr>
        <p:spPr>
          <a:xfrm>
            <a:off x="4300538" y="76517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رابط كسهم مستقيم 11">
            <a:extLst>
              <a:ext uri="{FF2B5EF4-FFF2-40B4-BE49-F238E27FC236}">
                <a16:creationId xmlns:a16="http://schemas.microsoft.com/office/drawing/2014/main" id="{30D27038-DD48-2DBA-F1C7-DFE0ABC76268}"/>
              </a:ext>
            </a:extLst>
          </p:cNvPr>
          <p:cNvCxnSpPr/>
          <p:nvPr/>
        </p:nvCxnSpPr>
        <p:spPr>
          <a:xfrm>
            <a:off x="8515350" y="765175"/>
            <a:ext cx="471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موصل: على شكل مرفق 13">
            <a:extLst>
              <a:ext uri="{FF2B5EF4-FFF2-40B4-BE49-F238E27FC236}">
                <a16:creationId xmlns:a16="http://schemas.microsoft.com/office/drawing/2014/main" id="{71E600CD-3995-164A-A433-429028712AD7}"/>
              </a:ext>
            </a:extLst>
          </p:cNvPr>
          <p:cNvCxnSpPr/>
          <p:nvPr/>
        </p:nvCxnSpPr>
        <p:spPr>
          <a:xfrm rot="10800000" flipV="1">
            <a:off x="6353648" y="1300163"/>
            <a:ext cx="1507652" cy="457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2401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1584ED7-2820-FF55-9288-EC14FF1F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239" y="271462"/>
            <a:ext cx="9604373" cy="163353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Press Financial inquiry to view the financial information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5DD8F9D6-15D5-259E-4324-1A84A6842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970344"/>
            <a:ext cx="9815512" cy="4735555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06121E15-FCB7-31A4-3A82-ED7B55F4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112</a:t>
            </a:fld>
            <a:endParaRPr lang="en-US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39BE0888-C705-E221-7828-46849472AF44}"/>
              </a:ext>
            </a:extLst>
          </p:cNvPr>
          <p:cNvSpPr/>
          <p:nvPr/>
        </p:nvSpPr>
        <p:spPr>
          <a:xfrm>
            <a:off x="1996281" y="1685925"/>
            <a:ext cx="9201150" cy="2190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B0CED722-2061-B6A9-6276-D3B0423CCD4D}"/>
              </a:ext>
            </a:extLst>
          </p:cNvPr>
          <p:cNvSpPr/>
          <p:nvPr/>
        </p:nvSpPr>
        <p:spPr>
          <a:xfrm>
            <a:off x="6596856" y="5286376"/>
            <a:ext cx="2118519" cy="2190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سهم: بشكل رتبة عسكرية 6">
            <a:extLst>
              <a:ext uri="{FF2B5EF4-FFF2-40B4-BE49-F238E27FC236}">
                <a16:creationId xmlns:a16="http://schemas.microsoft.com/office/drawing/2014/main" id="{B61B8CBF-1839-111A-583E-0B1329CF46B1}"/>
              </a:ext>
            </a:extLst>
          </p:cNvPr>
          <p:cNvSpPr/>
          <p:nvPr/>
        </p:nvSpPr>
        <p:spPr>
          <a:xfrm>
            <a:off x="1593058" y="426053"/>
            <a:ext cx="307181" cy="302007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204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054F275-B085-CCFC-0C05-D36E9898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Before changes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CF41B9A5-4041-B618-AC3F-92BC70B49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133598"/>
            <a:ext cx="10601325" cy="4424363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2577D31D-5C95-36BA-A364-9F015929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113</a:t>
            </a:fld>
            <a:endParaRPr lang="en-US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2E1F0C71-73A4-760E-495E-E9228478D9EA}"/>
              </a:ext>
            </a:extLst>
          </p:cNvPr>
          <p:cNvSpPr/>
          <p:nvPr/>
        </p:nvSpPr>
        <p:spPr>
          <a:xfrm>
            <a:off x="6586539" y="3114675"/>
            <a:ext cx="1243012" cy="3143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AEBE8341-0E20-DE57-24D8-27F8FA4ED2C7}"/>
              </a:ext>
            </a:extLst>
          </p:cNvPr>
          <p:cNvSpPr/>
          <p:nvPr/>
        </p:nvSpPr>
        <p:spPr>
          <a:xfrm>
            <a:off x="1728788" y="2557463"/>
            <a:ext cx="10058400" cy="142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مستطيل: زوايا قطرية مقصوصة 6">
            <a:extLst>
              <a:ext uri="{FF2B5EF4-FFF2-40B4-BE49-F238E27FC236}">
                <a16:creationId xmlns:a16="http://schemas.microsoft.com/office/drawing/2014/main" id="{51829239-360F-CFB7-64DE-CBD653CA49D9}"/>
              </a:ext>
            </a:extLst>
          </p:cNvPr>
          <p:cNvSpPr/>
          <p:nvPr/>
        </p:nvSpPr>
        <p:spPr>
          <a:xfrm>
            <a:off x="2592925" y="624110"/>
            <a:ext cx="3807875" cy="818928"/>
          </a:xfrm>
          <a:prstGeom prst="snip2Diag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925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5F600F7-F488-67CC-4726-51736DC1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  </a:t>
            </a:r>
            <a:r>
              <a:rPr lang="en-US" dirty="0">
                <a:solidFill>
                  <a:srgbClr val="C00000"/>
                </a:solidFill>
              </a:rPr>
              <a:t>After changes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0CA06C2D-EE28-A2E3-0D90-83D79A7B5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1698053"/>
            <a:ext cx="10604196" cy="4581525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48C7D4EF-DD6F-E356-D8D5-7407A37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114</a:t>
            </a:fld>
            <a:endParaRPr lang="en-US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9066C765-A073-2EAB-A12E-044DB425BABE}"/>
              </a:ext>
            </a:extLst>
          </p:cNvPr>
          <p:cNvSpPr/>
          <p:nvPr/>
        </p:nvSpPr>
        <p:spPr>
          <a:xfrm>
            <a:off x="6441548" y="2762071"/>
            <a:ext cx="1214439" cy="409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06EF9EF0-D25C-106B-78D0-2491A3C28C9A}"/>
              </a:ext>
            </a:extLst>
          </p:cNvPr>
          <p:cNvSpPr/>
          <p:nvPr/>
        </p:nvSpPr>
        <p:spPr>
          <a:xfrm>
            <a:off x="1555902" y="2150075"/>
            <a:ext cx="10115550" cy="2428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مستطيل: زاوية واحدة مقصوصة 6">
            <a:extLst>
              <a:ext uri="{FF2B5EF4-FFF2-40B4-BE49-F238E27FC236}">
                <a16:creationId xmlns:a16="http://schemas.microsoft.com/office/drawing/2014/main" id="{F829CF6E-13E0-324D-1F2B-8E0DC8AFA127}"/>
              </a:ext>
            </a:extLst>
          </p:cNvPr>
          <p:cNvSpPr/>
          <p:nvPr/>
        </p:nvSpPr>
        <p:spPr>
          <a:xfrm>
            <a:off x="7472362" y="578422"/>
            <a:ext cx="3486149" cy="864616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308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AFCA813-2C28-43C5-818C-9E0A1EA6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913" y="253833"/>
            <a:ext cx="9761537" cy="1798148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C00000"/>
                </a:solidFill>
              </a:rPr>
              <a:t>Reclassifications     </a:t>
            </a:r>
            <a:r>
              <a:rPr lang="en-US" sz="3100" b="1" dirty="0">
                <a:solidFill>
                  <a:schemeClr val="tx1"/>
                </a:solidFill>
              </a:rPr>
              <a:t>Reclassify Assets to a new Category</a:t>
            </a:r>
            <a:br>
              <a:rPr lang="en-US" sz="2800" b="1" dirty="0">
                <a:solidFill>
                  <a:schemeClr val="tx1"/>
                </a:solidFill>
              </a:rPr>
            </a:b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Assets then Assets workbench , select Mass Transactions 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 Click Reclassifications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BE7649FE-0E4D-446F-A7D2-CF6FE0E67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27" y="2133600"/>
            <a:ext cx="5675771" cy="3778250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4E8780A1-9F1A-492F-92D9-C52DBC66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115</a:t>
            </a:fld>
            <a:endParaRPr lang="en-US"/>
          </a:p>
        </p:txBody>
      </p:sp>
      <p:sp>
        <p:nvSpPr>
          <p:cNvPr id="3" name="مستطيل: زوايا مستديرة 2">
            <a:extLst>
              <a:ext uri="{FF2B5EF4-FFF2-40B4-BE49-F238E27FC236}">
                <a16:creationId xmlns:a16="http://schemas.microsoft.com/office/drawing/2014/main" id="{79D72B3A-9748-3647-DA47-64887702CFA2}"/>
              </a:ext>
            </a:extLst>
          </p:cNvPr>
          <p:cNvSpPr/>
          <p:nvPr/>
        </p:nvSpPr>
        <p:spPr>
          <a:xfrm>
            <a:off x="1428750" y="253833"/>
            <a:ext cx="3300413" cy="53394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423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63D6BA1-B911-3536-DAAE-D2B32CCD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4" y="257176"/>
            <a:ext cx="9629774" cy="1257300"/>
          </a:xfrm>
        </p:spPr>
        <p:txBody>
          <a:bodyPr>
            <a:normAutofit/>
          </a:bodyPr>
          <a:lstStyle/>
          <a:p>
            <a:r>
              <a:rPr lang="en-US" sz="2400" b="1" dirty="0"/>
              <a:t>The category before reclassification </a:t>
            </a:r>
          </a:p>
        </p:txBody>
      </p:sp>
      <p:pic>
        <p:nvPicPr>
          <p:cNvPr id="9" name="عنصر نائب للمحتوى 8">
            <a:extLst>
              <a:ext uri="{FF2B5EF4-FFF2-40B4-BE49-F238E27FC236}">
                <a16:creationId xmlns:a16="http://schemas.microsoft.com/office/drawing/2014/main" id="{7491E179-F612-7821-889E-422C8C1A92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71" y="1152907"/>
            <a:ext cx="5824234" cy="3349070"/>
          </a:xfrm>
        </p:spPr>
      </p:pic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F35B1543-FED5-B6E0-6F57-D6C7EF237B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978908"/>
            <a:ext cx="5324346" cy="3537549"/>
          </a:xfrm>
        </p:spPr>
      </p:pic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8F34B18D-E0E8-6B3C-5531-5FAC7CA1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116</a:t>
            </a:fld>
            <a:endParaRPr lang="en-US"/>
          </a:p>
        </p:txBody>
      </p:sp>
      <p:sp>
        <p:nvSpPr>
          <p:cNvPr id="11" name="سهم: منحني 10">
            <a:extLst>
              <a:ext uri="{FF2B5EF4-FFF2-40B4-BE49-F238E27FC236}">
                <a16:creationId xmlns:a16="http://schemas.microsoft.com/office/drawing/2014/main" id="{39557C7A-2D4C-6CF8-DB0C-E8CCB61F2132}"/>
              </a:ext>
            </a:extLst>
          </p:cNvPr>
          <p:cNvSpPr/>
          <p:nvPr/>
        </p:nvSpPr>
        <p:spPr>
          <a:xfrm>
            <a:off x="3586162" y="1437258"/>
            <a:ext cx="1443037" cy="103448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794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EE47F59-4B54-42B2-8DBA-B3FCCEB0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1" y="414339"/>
            <a:ext cx="9786938" cy="108584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Add the </a:t>
            </a:r>
            <a:r>
              <a:rPr lang="en-US" sz="2000" b="1" dirty="0">
                <a:solidFill>
                  <a:srgbClr val="7030A0"/>
                </a:solidFill>
              </a:rPr>
              <a:t>Asset Book</a:t>
            </a:r>
            <a:r>
              <a:rPr lang="en-US" sz="2000" b="1" dirty="0">
                <a:solidFill>
                  <a:schemeClr val="tx1"/>
                </a:solidFill>
              </a:rPr>
              <a:t> (G1BOOK) , </a:t>
            </a:r>
            <a:r>
              <a:rPr lang="en-US" sz="2000" b="1" dirty="0">
                <a:solidFill>
                  <a:srgbClr val="7030A0"/>
                </a:solidFill>
              </a:rPr>
              <a:t>The category </a:t>
            </a:r>
            <a:r>
              <a:rPr lang="en-US" sz="2000" b="1" dirty="0">
                <a:solidFill>
                  <a:schemeClr val="tx1"/>
                </a:solidFill>
              </a:rPr>
              <a:t>(AIR CONDITIONING-UNIONAIRE) and The </a:t>
            </a:r>
            <a:r>
              <a:rPr lang="en-US" sz="2000" b="1" dirty="0">
                <a:solidFill>
                  <a:srgbClr val="7030A0"/>
                </a:solidFill>
              </a:rPr>
              <a:t>new category </a:t>
            </a:r>
            <a:r>
              <a:rPr lang="en-US" sz="2000" b="1" dirty="0">
                <a:solidFill>
                  <a:schemeClr val="tx1"/>
                </a:solidFill>
              </a:rPr>
              <a:t>(AIR CONDITIONING- SHARP)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E79C3929-0E2D-42F6-9CBD-F1252C5B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7" y="1790700"/>
            <a:ext cx="9161462" cy="4724400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2797E05-DE94-45C1-A810-A8D8489F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117</a:t>
            </a:fld>
            <a:endParaRPr lang="en-US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AAE4F1C5-9DCC-4AF5-A032-97C20D168583}"/>
              </a:ext>
            </a:extLst>
          </p:cNvPr>
          <p:cNvSpPr/>
          <p:nvPr/>
        </p:nvSpPr>
        <p:spPr>
          <a:xfrm>
            <a:off x="3989386" y="2114550"/>
            <a:ext cx="168592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763DA4D4-CCA6-48F3-891D-01085DA64EF8}"/>
              </a:ext>
            </a:extLst>
          </p:cNvPr>
          <p:cNvSpPr/>
          <p:nvPr/>
        </p:nvSpPr>
        <p:spPr>
          <a:xfrm>
            <a:off x="4589461" y="4264820"/>
            <a:ext cx="2171700" cy="242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مستطيل 8">
            <a:extLst>
              <a:ext uri="{FF2B5EF4-FFF2-40B4-BE49-F238E27FC236}">
                <a16:creationId xmlns:a16="http://schemas.microsoft.com/office/drawing/2014/main" id="{76EA6B2E-1239-4C23-9947-1DA2FC7F5E83}"/>
              </a:ext>
            </a:extLst>
          </p:cNvPr>
          <p:cNvSpPr/>
          <p:nvPr/>
        </p:nvSpPr>
        <p:spPr>
          <a:xfrm>
            <a:off x="3989386" y="5107780"/>
            <a:ext cx="3028950" cy="5857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12EF4980-60CF-4631-BA8D-D5BBBEB5C88C}"/>
              </a:ext>
            </a:extLst>
          </p:cNvPr>
          <p:cNvSpPr/>
          <p:nvPr/>
        </p:nvSpPr>
        <p:spPr>
          <a:xfrm>
            <a:off x="5024437" y="5991226"/>
            <a:ext cx="1071563" cy="2857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مستطيل: زوايا مستديرة 2">
            <a:extLst>
              <a:ext uri="{FF2B5EF4-FFF2-40B4-BE49-F238E27FC236}">
                <a16:creationId xmlns:a16="http://schemas.microsoft.com/office/drawing/2014/main" id="{B8A52A2A-6486-8616-EB2A-25D5935D3815}"/>
              </a:ext>
            </a:extLst>
          </p:cNvPr>
          <p:cNvSpPr/>
          <p:nvPr/>
        </p:nvSpPr>
        <p:spPr>
          <a:xfrm>
            <a:off x="1500188" y="276225"/>
            <a:ext cx="10004424" cy="12239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118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9B20793-58D5-4A85-B0B9-6F061A41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152906"/>
            <a:ext cx="8911687" cy="75209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Click preview to show the request 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E1DCBC35-CA62-43C6-A46E-6960F4D44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133600"/>
            <a:ext cx="8479888" cy="4438650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A48ED62A-1A72-40F2-8FEA-EAAB71E4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118</a:t>
            </a:fld>
            <a:endParaRPr lang="en-US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7C088171-5A75-4E0A-A078-5927A536CEF3}"/>
              </a:ext>
            </a:extLst>
          </p:cNvPr>
          <p:cNvSpPr/>
          <p:nvPr/>
        </p:nvSpPr>
        <p:spPr>
          <a:xfrm>
            <a:off x="4786313" y="4014787"/>
            <a:ext cx="2228850" cy="185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D965B220-8350-4565-8B48-B241B7B71712}"/>
              </a:ext>
            </a:extLst>
          </p:cNvPr>
          <p:cNvSpPr/>
          <p:nvPr/>
        </p:nvSpPr>
        <p:spPr>
          <a:xfrm>
            <a:off x="4786313" y="5136356"/>
            <a:ext cx="2128837" cy="185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مستطيل 8">
            <a:extLst>
              <a:ext uri="{FF2B5EF4-FFF2-40B4-BE49-F238E27FC236}">
                <a16:creationId xmlns:a16="http://schemas.microsoft.com/office/drawing/2014/main" id="{67C88160-4F7A-41FF-81DD-646020674742}"/>
              </a:ext>
            </a:extLst>
          </p:cNvPr>
          <p:cNvSpPr/>
          <p:nvPr/>
        </p:nvSpPr>
        <p:spPr>
          <a:xfrm>
            <a:off x="9258301" y="6119590"/>
            <a:ext cx="1414462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سهم: خماسي 2">
            <a:extLst>
              <a:ext uri="{FF2B5EF4-FFF2-40B4-BE49-F238E27FC236}">
                <a16:creationId xmlns:a16="http://schemas.microsoft.com/office/drawing/2014/main" id="{F183A34B-B41E-7889-4768-2B929346C9A8}"/>
              </a:ext>
            </a:extLst>
          </p:cNvPr>
          <p:cNvSpPr/>
          <p:nvPr/>
        </p:nvSpPr>
        <p:spPr>
          <a:xfrm>
            <a:off x="2457450" y="883444"/>
            <a:ext cx="5586413" cy="1021555"/>
          </a:xfrm>
          <a:prstGeom prst="homePlat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308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2A13696-8596-4BA8-83A6-8D66F7B6F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42886"/>
            <a:ext cx="9904413" cy="800101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The preview has been completed  </a:t>
            </a:r>
            <a:br>
              <a:rPr lang="en-US" sz="2400" dirty="0">
                <a:solidFill>
                  <a:srgbClr val="0070C0"/>
                </a:solidFill>
              </a:rPr>
            </a:b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                                                           </a:t>
            </a:r>
            <a:r>
              <a:rPr lang="en-US" sz="2400" b="1" dirty="0">
                <a:solidFill>
                  <a:srgbClr val="C00000"/>
                </a:solidFill>
              </a:rPr>
              <a:t>To finalize click Run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CB4E4D91-6B83-49EC-92C4-3643E631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9" y="1971674"/>
            <a:ext cx="7888547" cy="4729162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6D3975DB-632E-437B-AB8F-146D8B45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119</a:t>
            </a:fld>
            <a:endParaRPr lang="en-US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EABA7D51-2535-45E7-B887-6EC8AB3F36AC}"/>
              </a:ext>
            </a:extLst>
          </p:cNvPr>
          <p:cNvSpPr/>
          <p:nvPr/>
        </p:nvSpPr>
        <p:spPr>
          <a:xfrm>
            <a:off x="531812" y="3314699"/>
            <a:ext cx="7417061" cy="5000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FC35B5B4-6F9F-1652-391D-A97B417DE749}"/>
              </a:ext>
            </a:extLst>
          </p:cNvPr>
          <p:cNvSpPr/>
          <p:nvPr/>
        </p:nvSpPr>
        <p:spPr>
          <a:xfrm>
            <a:off x="1600200" y="114298"/>
            <a:ext cx="4843463" cy="80010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سهم: لليسار 4">
            <a:extLst>
              <a:ext uri="{FF2B5EF4-FFF2-40B4-BE49-F238E27FC236}">
                <a16:creationId xmlns:a16="http://schemas.microsoft.com/office/drawing/2014/main" id="{F91B82DB-6D68-953B-7CC0-785405224273}"/>
              </a:ext>
            </a:extLst>
          </p:cNvPr>
          <p:cNvSpPr/>
          <p:nvPr/>
        </p:nvSpPr>
        <p:spPr>
          <a:xfrm>
            <a:off x="6972300" y="957263"/>
            <a:ext cx="3771900" cy="928688"/>
          </a:xfrm>
          <a:prstGeom prst="lef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2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434ED-5F6E-2AD2-9BA7-EA1C3A5D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43A38-BE89-2577-D67C-80EB7A7C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205" y="103239"/>
            <a:ext cx="4434925" cy="2937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DFF73-70A2-D308-BAF6-ACC09392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05" y="3247411"/>
            <a:ext cx="4434925" cy="32194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1A3FF4-F787-71F5-CB3F-92FC1D7342A8}"/>
              </a:ext>
            </a:extLst>
          </p:cNvPr>
          <p:cNvSpPr/>
          <p:nvPr/>
        </p:nvSpPr>
        <p:spPr>
          <a:xfrm>
            <a:off x="2575899" y="2101645"/>
            <a:ext cx="4173794" cy="26547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C0000"/>
                </a:solidFill>
              </a:rPr>
              <a:t>Press default rules</a:t>
            </a:r>
          </a:p>
        </p:txBody>
      </p:sp>
    </p:spTree>
    <p:extLst>
      <p:ext uri="{BB962C8B-B14F-4D97-AF65-F5344CB8AC3E}">
        <p14:creationId xmlns:p14="http://schemas.microsoft.com/office/powerpoint/2010/main" val="31092758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4707515-23C4-40C3-AD45-701BC355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338" y="628649"/>
            <a:ext cx="9947275" cy="1643063"/>
          </a:xfrm>
        </p:spPr>
        <p:txBody>
          <a:bodyPr>
            <a:normAutofit/>
          </a:bodyPr>
          <a:lstStyle/>
          <a:p>
            <a:r>
              <a:rPr lang="en-US" sz="20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Revaluations: </a:t>
            </a:r>
            <a:br>
              <a:rPr lang="en-US" sz="2800" b="1" dirty="0">
                <a:solidFill>
                  <a:srgbClr val="C00000"/>
                </a:solidFill>
              </a:rPr>
            </a:b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b="1" dirty="0"/>
              <a:t>From the Asset workbench ,open the Mass Transactions </a:t>
            </a:r>
            <a:br>
              <a:rPr lang="en-US" sz="2000" b="1" dirty="0"/>
            </a:br>
            <a:r>
              <a:rPr lang="en-US" sz="2000" b="1" dirty="0"/>
              <a:t>select Revaluations 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EDDE0775-38B1-4EA1-9DCE-38FBE3A4D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2114550"/>
            <a:ext cx="7502197" cy="3900488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24E8EEF0-8B03-43E9-A58F-74835D0A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120</a:t>
            </a:fld>
            <a:endParaRPr lang="en-US"/>
          </a:p>
        </p:txBody>
      </p:sp>
      <p:sp>
        <p:nvSpPr>
          <p:cNvPr id="3" name="مستطيل: زوايا مستديرة 2">
            <a:extLst>
              <a:ext uri="{FF2B5EF4-FFF2-40B4-BE49-F238E27FC236}">
                <a16:creationId xmlns:a16="http://schemas.microsoft.com/office/drawing/2014/main" id="{351F9D99-9928-B21A-9E26-22E80D8FFA2F}"/>
              </a:ext>
            </a:extLst>
          </p:cNvPr>
          <p:cNvSpPr/>
          <p:nvPr/>
        </p:nvSpPr>
        <p:spPr>
          <a:xfrm>
            <a:off x="1671638" y="485775"/>
            <a:ext cx="2457450" cy="8143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886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D98835F-7F8B-9110-9DA5-F6709AF5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086" y="0"/>
            <a:ext cx="9893526" cy="1905000"/>
          </a:xfrm>
        </p:spPr>
        <p:txBody>
          <a:bodyPr>
            <a:normAutofit/>
          </a:bodyPr>
          <a:lstStyle/>
          <a:p>
            <a:r>
              <a:rPr lang="en-GB" sz="2400" b="1" dirty="0"/>
              <a:t>Add The Asset book (G1BOOK)</a:t>
            </a:r>
            <a:br>
              <a:rPr lang="en-GB" sz="2400" b="1" dirty="0"/>
            </a:br>
            <a:r>
              <a:rPr lang="en-GB" sz="2400" b="1" dirty="0"/>
              <a:t>choose the category (CARS-CHEVROLET) </a:t>
            </a:r>
            <a:br>
              <a:rPr lang="en-GB" sz="2400" b="1" dirty="0"/>
            </a:br>
            <a:r>
              <a:rPr lang="en-GB" sz="2400" b="1" dirty="0"/>
              <a:t>Choose the rate </a:t>
            </a:r>
            <a:endParaRPr lang="en-US" sz="2400" b="1" dirty="0"/>
          </a:p>
        </p:txBody>
      </p:sp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40396955-A962-D75E-1827-7F7538EBC0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7227" y="3919318"/>
            <a:ext cx="6088062" cy="2682381"/>
          </a:xfrm>
          <a:prstGeom prst="rect">
            <a:avLst/>
          </a:prstGeom>
        </p:spPr>
      </p:pic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21DA6173-CD18-5567-20A7-8A146C0E6D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802" y="924553"/>
            <a:ext cx="5503109" cy="2918996"/>
          </a:xfrm>
          <a:prstGeom prst="rect">
            <a:avLst/>
          </a:prstGeom>
        </p:spPr>
      </p:pic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34CE084F-7CA3-3042-9F26-1A7C4D19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121</a:t>
            </a:fld>
            <a:endParaRPr lang="en-US"/>
          </a:p>
        </p:txBody>
      </p:sp>
      <p:sp>
        <p:nvSpPr>
          <p:cNvPr id="8" name="سهم: منحني لأعلى 7">
            <a:extLst>
              <a:ext uri="{FF2B5EF4-FFF2-40B4-BE49-F238E27FC236}">
                <a16:creationId xmlns:a16="http://schemas.microsoft.com/office/drawing/2014/main" id="{FE52ACE9-D297-E260-58C0-CD229587BE9F}"/>
              </a:ext>
            </a:extLst>
          </p:cNvPr>
          <p:cNvSpPr/>
          <p:nvPr/>
        </p:nvSpPr>
        <p:spPr>
          <a:xfrm rot="10800000">
            <a:off x="3257550" y="1643063"/>
            <a:ext cx="2428875" cy="1585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سهم: بشكل رتبة عسكرية 8">
            <a:extLst>
              <a:ext uri="{FF2B5EF4-FFF2-40B4-BE49-F238E27FC236}">
                <a16:creationId xmlns:a16="http://schemas.microsoft.com/office/drawing/2014/main" id="{98D2D14C-69DD-2E1B-51C5-65835C3B66CE}"/>
              </a:ext>
            </a:extLst>
          </p:cNvPr>
          <p:cNvSpPr/>
          <p:nvPr/>
        </p:nvSpPr>
        <p:spPr>
          <a:xfrm>
            <a:off x="921695" y="89945"/>
            <a:ext cx="328612" cy="365125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0259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26E05C8-68D2-4DEF-A6BE-7245FD09F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5" y="628650"/>
            <a:ext cx="9590087" cy="127634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click preview to show the request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CBB516B2-EFE6-4DE2-84E1-248E75866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210" y="1797844"/>
            <a:ext cx="9279988" cy="4724400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9D67800-82E5-4890-B305-42EE6D49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122</a:t>
            </a:fld>
            <a:endParaRPr lang="en-US"/>
          </a:p>
        </p:txBody>
      </p:sp>
      <p:sp>
        <p:nvSpPr>
          <p:cNvPr id="9" name="مستطيل 8">
            <a:extLst>
              <a:ext uri="{FF2B5EF4-FFF2-40B4-BE49-F238E27FC236}">
                <a16:creationId xmlns:a16="http://schemas.microsoft.com/office/drawing/2014/main" id="{A3886900-EBE5-433D-86C4-124130CFBD53}"/>
              </a:ext>
            </a:extLst>
          </p:cNvPr>
          <p:cNvSpPr/>
          <p:nvPr/>
        </p:nvSpPr>
        <p:spPr>
          <a:xfrm>
            <a:off x="2586038" y="4110037"/>
            <a:ext cx="7358062" cy="185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916F7E41-0C81-439A-B8F3-CA04887FD83B}"/>
              </a:ext>
            </a:extLst>
          </p:cNvPr>
          <p:cNvSpPr/>
          <p:nvPr/>
        </p:nvSpPr>
        <p:spPr>
          <a:xfrm>
            <a:off x="10090150" y="6115050"/>
            <a:ext cx="1414462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مستطيل: بزاويتين علويتين إحداهما مقصوصة والأخرى دائرية 2">
            <a:extLst>
              <a:ext uri="{FF2B5EF4-FFF2-40B4-BE49-F238E27FC236}">
                <a16:creationId xmlns:a16="http://schemas.microsoft.com/office/drawing/2014/main" id="{B178C86B-BE8E-AD1C-ADC2-28854B5B7142}"/>
              </a:ext>
            </a:extLst>
          </p:cNvPr>
          <p:cNvSpPr/>
          <p:nvPr/>
        </p:nvSpPr>
        <p:spPr>
          <a:xfrm>
            <a:off x="1785939" y="400049"/>
            <a:ext cx="5472112" cy="971552"/>
          </a:xfrm>
          <a:prstGeom prst="snip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11393F46-2C55-7C5F-B86A-B6D554796F75}"/>
              </a:ext>
            </a:extLst>
          </p:cNvPr>
          <p:cNvSpPr/>
          <p:nvPr/>
        </p:nvSpPr>
        <p:spPr>
          <a:xfrm>
            <a:off x="4300538" y="2214563"/>
            <a:ext cx="3529012" cy="1857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937F965C-0E5D-21A1-2F3C-1EAA27D4417B}"/>
              </a:ext>
            </a:extLst>
          </p:cNvPr>
          <p:cNvSpPr/>
          <p:nvPr/>
        </p:nvSpPr>
        <p:spPr>
          <a:xfrm>
            <a:off x="4300538" y="1966912"/>
            <a:ext cx="1671637" cy="1857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54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AEDA00B-B36D-6257-FE54-6953819A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15" y="252794"/>
            <a:ext cx="8958262" cy="1800225"/>
          </a:xfrm>
        </p:spPr>
        <p:txBody>
          <a:bodyPr>
            <a:normAutofit/>
          </a:bodyPr>
          <a:lstStyle/>
          <a:p>
            <a:r>
              <a:rPr lang="en-GB" sz="2800" dirty="0"/>
              <a:t>The preview  has been completed </a:t>
            </a:r>
            <a:br>
              <a:rPr lang="en-GB" sz="2800" dirty="0"/>
            </a:br>
            <a:r>
              <a:rPr lang="en-GB" sz="2800" dirty="0">
                <a:solidFill>
                  <a:srgbClr val="C00000"/>
                </a:solidFill>
              </a:rPr>
              <a:t>To finalize click Run 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8" name="عنصر نائب للمحتوى 7">
            <a:extLst>
              <a:ext uri="{FF2B5EF4-FFF2-40B4-BE49-F238E27FC236}">
                <a16:creationId xmlns:a16="http://schemas.microsoft.com/office/drawing/2014/main" id="{79E510EB-0560-EA8E-637B-EA1E759B22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9430" y="1573567"/>
            <a:ext cx="6330427" cy="3490254"/>
          </a:xfrm>
          <a:prstGeom prst="rect">
            <a:avLst/>
          </a:prstGeom>
        </p:spPr>
      </p:pic>
      <p:pic>
        <p:nvPicPr>
          <p:cNvPr id="10" name="عنصر نائب للمحتوى 9">
            <a:extLst>
              <a:ext uri="{FF2B5EF4-FFF2-40B4-BE49-F238E27FC236}">
                <a16:creationId xmlns:a16="http://schemas.microsoft.com/office/drawing/2014/main" id="{4E42DE5E-BB94-5FF5-0A31-2415A7123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3462857"/>
            <a:ext cx="4313238" cy="1103861"/>
          </a:xfrm>
        </p:spPr>
      </p:pic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4F955284-AA69-41CD-85AE-DB23E47DB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123</a:t>
            </a:fld>
            <a:endParaRPr lang="en-US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48CF6C3E-5FC6-039C-6788-28D5AF2B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76" y="367122"/>
            <a:ext cx="634039" cy="42066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4914D24D-1767-DD74-2589-9C061410D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124" y="494481"/>
            <a:ext cx="524301" cy="658425"/>
          </a:xfrm>
          <a:prstGeom prst="rect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FEBD717A-C855-4A8D-CB3F-2321D40B0ACE}"/>
              </a:ext>
            </a:extLst>
          </p:cNvPr>
          <p:cNvSpPr/>
          <p:nvPr/>
        </p:nvSpPr>
        <p:spPr>
          <a:xfrm>
            <a:off x="314325" y="2614613"/>
            <a:ext cx="5986463" cy="142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95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98BB600-D789-D6B4-6248-F8FC4872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Press Financial inquiry to view the financial information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0" name="عنصر نائب للمحتوى 9">
            <a:extLst>
              <a:ext uri="{FF2B5EF4-FFF2-40B4-BE49-F238E27FC236}">
                <a16:creationId xmlns:a16="http://schemas.microsoft.com/office/drawing/2014/main" id="{7193C1F2-08CE-1012-66EE-E9439CF2F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090737"/>
            <a:ext cx="9886949" cy="4295776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315B30D-1EB0-0E50-3C84-B36738E6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124</a:t>
            </a:fld>
            <a:endParaRPr lang="en-US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2ECB774B-2EF2-7DD7-1FAC-F09A24DCC278}"/>
              </a:ext>
            </a:extLst>
          </p:cNvPr>
          <p:cNvSpPr/>
          <p:nvPr/>
        </p:nvSpPr>
        <p:spPr>
          <a:xfrm>
            <a:off x="2300288" y="3114674"/>
            <a:ext cx="9365454" cy="1714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BF665F22-5E69-F571-3D1E-4782B10BB6F0}"/>
              </a:ext>
            </a:extLst>
          </p:cNvPr>
          <p:cNvSpPr/>
          <p:nvPr/>
        </p:nvSpPr>
        <p:spPr>
          <a:xfrm>
            <a:off x="6983015" y="5972175"/>
            <a:ext cx="2146698" cy="2617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سهم: مسنن إلى اليمين 6">
            <a:extLst>
              <a:ext uri="{FF2B5EF4-FFF2-40B4-BE49-F238E27FC236}">
                <a16:creationId xmlns:a16="http://schemas.microsoft.com/office/drawing/2014/main" id="{007369A1-214A-8F30-11D9-9174860D5023}"/>
              </a:ext>
            </a:extLst>
          </p:cNvPr>
          <p:cNvSpPr/>
          <p:nvPr/>
        </p:nvSpPr>
        <p:spPr>
          <a:xfrm>
            <a:off x="2057400" y="42861"/>
            <a:ext cx="8743950" cy="2000251"/>
          </a:xfrm>
          <a:prstGeom prst="notched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014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F3758C70-9F59-D52C-ADF7-8F7DC521B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1381505"/>
            <a:ext cx="10318447" cy="5047869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207BF0BB-0F51-5E13-B263-30B619BA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125</a:t>
            </a:fld>
            <a:endParaRPr lang="en-US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959C245E-E575-371D-A086-5807AB7E19FF}"/>
              </a:ext>
            </a:extLst>
          </p:cNvPr>
          <p:cNvSpPr/>
          <p:nvPr/>
        </p:nvSpPr>
        <p:spPr>
          <a:xfrm>
            <a:off x="6286500" y="2571750"/>
            <a:ext cx="1228725" cy="3571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9961EA6E-0AFA-2EED-AAFC-0AAE18B72461}"/>
              </a:ext>
            </a:extLst>
          </p:cNvPr>
          <p:cNvSpPr/>
          <p:nvPr/>
        </p:nvSpPr>
        <p:spPr>
          <a:xfrm>
            <a:off x="1543050" y="1890904"/>
            <a:ext cx="9961562" cy="1714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73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5477"/>
          </a:xfrm>
        </p:spPr>
        <p:txBody>
          <a:bodyPr>
            <a:normAutofit/>
          </a:bodyPr>
          <a:lstStyle/>
          <a:p>
            <a:r>
              <a:rPr lang="en-US" sz="2000" b="1" dirty="0"/>
              <a:t>Go to general ledger to review </a:t>
            </a:r>
            <a:r>
              <a:rPr lang="en-US" sz="2000" b="1" dirty="0" err="1"/>
              <a:t>gornal</a:t>
            </a:r>
            <a:endParaRPr lang="hi-IN" sz="2000" b="1" dirty="0"/>
          </a:p>
        </p:txBody>
      </p:sp>
      <p:pic>
        <p:nvPicPr>
          <p:cNvPr id="94210" name="Picture 2" descr="D:\Pictures\20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61" y="1769805"/>
            <a:ext cx="7477433" cy="442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94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Click journal - enter</a:t>
            </a:r>
            <a:endParaRPr lang="hi-IN" sz="2000" b="1" dirty="0"/>
          </a:p>
        </p:txBody>
      </p:sp>
      <p:pic>
        <p:nvPicPr>
          <p:cNvPr id="95234" name="Picture 2" descr="D:\Pictures\21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4" y="2005781"/>
            <a:ext cx="7005483" cy="43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89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802" y="5181362"/>
            <a:ext cx="8911687" cy="894974"/>
          </a:xfrm>
        </p:spPr>
        <p:txBody>
          <a:bodyPr>
            <a:noAutofit/>
          </a:bodyPr>
          <a:lstStyle/>
          <a:p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Click find</a:t>
            </a:r>
            <a:br>
              <a:rPr lang="en-US" sz="2000" b="1" dirty="0"/>
            </a:br>
            <a:br>
              <a:rPr lang="en-US" sz="2000" b="1" dirty="0"/>
            </a:br>
            <a:endParaRPr lang="hi-IN" sz="2000" b="1" dirty="0"/>
          </a:p>
        </p:txBody>
      </p:sp>
      <p:pic>
        <p:nvPicPr>
          <p:cNvPr id="96258" name="Picture 2" descr="D:\Pictures\22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059" y="1077254"/>
            <a:ext cx="7809274" cy="479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0747" y="486697"/>
            <a:ext cx="603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Enter source (asset), period (feb-16)</a:t>
            </a:r>
            <a:endParaRPr lang="hi-IN" b="1" dirty="0"/>
          </a:p>
        </p:txBody>
      </p:sp>
    </p:spTree>
    <p:extLst>
      <p:ext uri="{BB962C8B-B14F-4D97-AF65-F5344CB8AC3E}">
        <p14:creationId xmlns:p14="http://schemas.microsoft.com/office/powerpoint/2010/main" val="20678455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9" y="5220929"/>
            <a:ext cx="8274715" cy="899652"/>
          </a:xfrm>
        </p:spPr>
        <p:txBody>
          <a:bodyPr>
            <a:normAutofit/>
          </a:bodyPr>
          <a:lstStyle/>
          <a:p>
            <a:r>
              <a:rPr lang="en-US" sz="2000" b="1" dirty="0"/>
              <a:t> Click review journal</a:t>
            </a:r>
            <a:endParaRPr lang="hi-IN" sz="2000" b="1" dirty="0"/>
          </a:p>
        </p:txBody>
      </p:sp>
      <p:pic>
        <p:nvPicPr>
          <p:cNvPr id="97282" name="Picture 2" descr="D:\Pictures\23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459" y="604684"/>
            <a:ext cx="6887496" cy="40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4E711-6E74-8627-F9A6-508C586A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FB644-B7D9-D900-A38F-E9002038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8" y="199718"/>
            <a:ext cx="4655877" cy="33779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2681F6-D676-35CC-B6CE-339EECA34A21}"/>
              </a:ext>
            </a:extLst>
          </p:cNvPr>
          <p:cNvSpPr/>
          <p:nvPr/>
        </p:nvSpPr>
        <p:spPr>
          <a:xfrm>
            <a:off x="2831691" y="970344"/>
            <a:ext cx="2890684" cy="12363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After this step press save icon in the tool bar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8F0BBE-8993-F67F-C816-46E92EC2728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277033" y="2206676"/>
            <a:ext cx="0" cy="1096963"/>
          </a:xfrm>
          <a:prstGeom prst="straightConnector1">
            <a:avLst/>
          </a:prstGeom>
          <a:ln w="57150">
            <a:solidFill>
              <a:srgbClr val="A321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864544-1D6E-3F22-8124-1BAEC05B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64" y="3303639"/>
            <a:ext cx="4382728" cy="30971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29EAFA2-1B5C-6152-84BC-1B2C872626A4}"/>
              </a:ext>
            </a:extLst>
          </p:cNvPr>
          <p:cNvSpPr/>
          <p:nvPr/>
        </p:nvSpPr>
        <p:spPr>
          <a:xfrm flipH="1">
            <a:off x="7615239" y="4208535"/>
            <a:ext cx="4173793" cy="167912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C0000"/>
                </a:solidFill>
              </a:rPr>
              <a:t>Now press yes to save all steps and finished the depreciation method</a:t>
            </a:r>
          </a:p>
        </p:txBody>
      </p:sp>
    </p:spTree>
    <p:extLst>
      <p:ext uri="{BB962C8B-B14F-4D97-AF65-F5344CB8AC3E}">
        <p14:creationId xmlns:p14="http://schemas.microsoft.com/office/powerpoint/2010/main" val="3461644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977" y="4822722"/>
            <a:ext cx="8911687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Dr</a:t>
            </a:r>
            <a:r>
              <a:rPr lang="en-US" b="1" dirty="0"/>
              <a:t>              Cr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hi-IN" dirty="0"/>
          </a:p>
        </p:txBody>
      </p:sp>
      <p:pic>
        <p:nvPicPr>
          <p:cNvPr id="98306" name="Picture 2" descr="D:\Pictures\24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10" y="339213"/>
            <a:ext cx="7403689" cy="39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47135" y="5501148"/>
            <a:ext cx="9320981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Asset cost                                                  40,000</a:t>
            </a:r>
          </a:p>
          <a:p>
            <a:endParaRPr lang="en-US" dirty="0"/>
          </a:p>
          <a:p>
            <a:r>
              <a:rPr lang="en-US" b="1" dirty="0"/>
              <a:t>Asset clearing                                                                          40,000</a:t>
            </a:r>
            <a:r>
              <a:rPr lang="en-US" dirty="0"/>
              <a:t>                                                 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1809526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57655-201C-ED38-78F9-DAFA5AB8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CB61C-9103-BB25-0677-FB8D392EB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20" y="2918915"/>
            <a:ext cx="4368060" cy="3617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A27F8-419C-745A-C961-53644321D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2" y="2145714"/>
            <a:ext cx="4682693" cy="33864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B96934-8093-08F2-A13A-D419BF2BDD5D}"/>
              </a:ext>
            </a:extLst>
          </p:cNvPr>
          <p:cNvSpPr/>
          <p:nvPr/>
        </p:nvSpPr>
        <p:spPr>
          <a:xfrm>
            <a:off x="3839496" y="1050187"/>
            <a:ext cx="4513007" cy="7709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Find asset from GL.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C71D0F89-73EE-99FA-38E3-766A2BA6D11F}"/>
              </a:ext>
            </a:extLst>
          </p:cNvPr>
          <p:cNvSpPr/>
          <p:nvPr/>
        </p:nvSpPr>
        <p:spPr>
          <a:xfrm rot="5400000">
            <a:off x="8043173" y="1726650"/>
            <a:ext cx="1501597" cy="882937"/>
          </a:xfrm>
          <a:prstGeom prst="ben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29D1772D-D512-D83E-9104-3618316256C8}"/>
              </a:ext>
            </a:extLst>
          </p:cNvPr>
          <p:cNvSpPr/>
          <p:nvPr/>
        </p:nvSpPr>
        <p:spPr>
          <a:xfrm rot="10800000">
            <a:off x="5478895" y="1821180"/>
            <a:ext cx="1052183" cy="1501596"/>
          </a:xfrm>
          <a:prstGeom prst="ben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945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2051C-4FEA-074A-4C6E-2849DFD64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60DC1-CDD8-E718-D35F-5608053D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32" y="2723504"/>
            <a:ext cx="5951736" cy="3574090"/>
          </a:xfrm>
          <a:prstGeom prst="rect">
            <a:avLst/>
          </a:prstGeom>
        </p:spPr>
      </p:pic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8552936C-0DD7-4692-7CC5-9E68143D12D9}"/>
              </a:ext>
            </a:extLst>
          </p:cNvPr>
          <p:cNvSpPr/>
          <p:nvPr/>
        </p:nvSpPr>
        <p:spPr>
          <a:xfrm>
            <a:off x="3940711" y="970344"/>
            <a:ext cx="5384636" cy="1838633"/>
          </a:xfrm>
          <a:prstGeom prst="downArrowCallout">
            <a:avLst>
              <a:gd name="adj1" fmla="val 23190"/>
              <a:gd name="adj2" fmla="val 22831"/>
              <a:gd name="adj3" fmla="val 13789"/>
              <a:gd name="adj4" fmla="val 39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Purchase invoice has not posted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1911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832635-3299-295E-58AE-B39A13F4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10CB9C-67AD-7B0B-14AF-D48E6F62ECB8}"/>
              </a:ext>
            </a:extLst>
          </p:cNvPr>
          <p:cNvSpPr/>
          <p:nvPr/>
        </p:nvSpPr>
        <p:spPr>
          <a:xfrm>
            <a:off x="3780012" y="970344"/>
            <a:ext cx="4286864" cy="637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Press on post then enter period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D5ECE-19E2-C593-F915-A59C84F75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80" y="2239297"/>
            <a:ext cx="4093302" cy="341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7B604-C24A-FA43-3F96-2A669BCFF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57" y="2156797"/>
            <a:ext cx="4286864" cy="35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515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6C0A60-DE25-B2E6-F0C5-97E2137F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DBBAB-EB12-4E5C-7DB4-A38B8C352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921" y="2194559"/>
            <a:ext cx="4534157" cy="338344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E699C2-CFDD-A88F-A25D-F28168691048}"/>
              </a:ext>
            </a:extLst>
          </p:cNvPr>
          <p:cNvSpPr/>
          <p:nvPr/>
        </p:nvSpPr>
        <p:spPr>
          <a:xfrm>
            <a:off x="3726180" y="970344"/>
            <a:ext cx="4636897" cy="6527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Choose payable then click on post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45F3C58C-0F99-E1FF-DDDD-A96B9F16A5AE}"/>
              </a:ext>
            </a:extLst>
          </p:cNvPr>
          <p:cNvSpPr/>
          <p:nvPr/>
        </p:nvSpPr>
        <p:spPr>
          <a:xfrm rot="5400000">
            <a:off x="5808409" y="1718310"/>
            <a:ext cx="472437" cy="381000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9355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EC7FCE-878D-BDC2-6172-775C95F8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4C115-658C-16E0-6304-148FBFEA4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45845"/>
            <a:ext cx="4568448" cy="3002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C10A1-2673-E39B-7A84-9B8A23927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445845"/>
            <a:ext cx="5006340" cy="300245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57F30B-6080-7A81-0DD1-B57A980A81EF}"/>
              </a:ext>
            </a:extLst>
          </p:cNvPr>
          <p:cNvSpPr/>
          <p:nvPr/>
        </p:nvSpPr>
        <p:spPr>
          <a:xfrm>
            <a:off x="4100543" y="1152907"/>
            <a:ext cx="3784928" cy="5105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Find a post request.</a:t>
            </a:r>
          </a:p>
        </p:txBody>
      </p:sp>
    </p:spTree>
    <p:extLst>
      <p:ext uri="{BB962C8B-B14F-4D97-AF65-F5344CB8AC3E}">
        <p14:creationId xmlns:p14="http://schemas.microsoft.com/office/powerpoint/2010/main" val="16358182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91ED7-794A-21FA-1B1B-7184090F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6B7A0-9EEF-C554-E8F1-DDC12C08A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83" y="1242060"/>
            <a:ext cx="5928874" cy="375303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B44C11-7C10-2787-E909-252B7FBEBB0A}"/>
              </a:ext>
            </a:extLst>
          </p:cNvPr>
          <p:cNvSpPr/>
          <p:nvPr/>
        </p:nvSpPr>
        <p:spPr>
          <a:xfrm>
            <a:off x="831072" y="2498131"/>
            <a:ext cx="4630993" cy="7472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Ensure post request has been done correctly.</a:t>
            </a:r>
          </a:p>
        </p:txBody>
      </p:sp>
    </p:spTree>
    <p:extLst>
      <p:ext uri="{BB962C8B-B14F-4D97-AF65-F5344CB8AC3E}">
        <p14:creationId xmlns:p14="http://schemas.microsoft.com/office/powerpoint/2010/main" val="34392967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CC6E87-B2D4-98FD-86AC-183542DC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B59FD-F345-560E-E15E-D18352A48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44" y="2328285"/>
            <a:ext cx="4174820" cy="28434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C9274-BAF0-9929-F920-1987B9FB8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86" y="2328286"/>
            <a:ext cx="4276977" cy="284348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74712F-C5D0-1F2D-4E5F-54E845FF9D4A}"/>
              </a:ext>
            </a:extLst>
          </p:cNvPr>
          <p:cNvSpPr/>
          <p:nvPr/>
        </p:nvSpPr>
        <p:spPr>
          <a:xfrm>
            <a:off x="4081497" y="326267"/>
            <a:ext cx="4276977" cy="9230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Search for purchase invoice.</a:t>
            </a:r>
          </a:p>
        </p:txBody>
      </p:sp>
      <p:sp>
        <p:nvSpPr>
          <p:cNvPr id="9" name="Arrow: Left-Up 8">
            <a:extLst>
              <a:ext uri="{FF2B5EF4-FFF2-40B4-BE49-F238E27FC236}">
                <a16:creationId xmlns:a16="http://schemas.microsoft.com/office/drawing/2014/main" id="{D0887730-22D5-819E-0497-BF551F4CED1A}"/>
              </a:ext>
            </a:extLst>
          </p:cNvPr>
          <p:cNvSpPr/>
          <p:nvPr/>
        </p:nvSpPr>
        <p:spPr>
          <a:xfrm rot="13861325">
            <a:off x="5149531" y="1283142"/>
            <a:ext cx="1509480" cy="1662312"/>
          </a:xfrm>
          <a:prstGeom prst="leftUpArrow">
            <a:avLst>
              <a:gd name="adj1" fmla="val 8033"/>
              <a:gd name="adj2" fmla="val 15029"/>
              <a:gd name="adj3" fmla="val 199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230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E8FFF-9798-1C89-E02A-3066E0B4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56CF1-93AB-3E37-E56C-EEAF81D25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97" y="1535553"/>
            <a:ext cx="5497998" cy="323489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82E5D0-404C-28CC-CD18-ECEA6CA35EF3}"/>
              </a:ext>
            </a:extLst>
          </p:cNvPr>
          <p:cNvSpPr/>
          <p:nvPr/>
        </p:nvSpPr>
        <p:spPr>
          <a:xfrm>
            <a:off x="4194810" y="535687"/>
            <a:ext cx="3802380" cy="6172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Purchase invoice posted.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0EA121-7771-3ED4-CBA6-083DB07E7630}"/>
              </a:ext>
            </a:extLst>
          </p:cNvPr>
          <p:cNvSpPr/>
          <p:nvPr/>
        </p:nvSpPr>
        <p:spPr>
          <a:xfrm>
            <a:off x="7108750" y="5258548"/>
            <a:ext cx="3156155" cy="7943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Cr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Account Payable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CEBA8A-4918-C4E0-B1EB-D07D8AEB4621}"/>
              </a:ext>
            </a:extLst>
          </p:cNvPr>
          <p:cNvSpPr/>
          <p:nvPr/>
        </p:nvSpPr>
        <p:spPr>
          <a:xfrm>
            <a:off x="2251559" y="5209605"/>
            <a:ext cx="3156155" cy="7943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Assets Clearing</a:t>
            </a:r>
          </a:p>
        </p:txBody>
      </p:sp>
    </p:spTree>
    <p:extLst>
      <p:ext uri="{BB962C8B-B14F-4D97-AF65-F5344CB8AC3E}">
        <p14:creationId xmlns:p14="http://schemas.microsoft.com/office/powerpoint/2010/main" val="16388894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B5490-85C9-078B-E764-1198A5A5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75F7D-3EA0-AFBE-D12B-28048A9D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029" y="2609052"/>
            <a:ext cx="4827528" cy="317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E1CF5-773A-8051-A917-C7CA823D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5" y="2609052"/>
            <a:ext cx="4558348" cy="31777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A9243F-CCB0-2BD4-0329-A35F8419EF22}"/>
              </a:ext>
            </a:extLst>
          </p:cNvPr>
          <p:cNvSpPr/>
          <p:nvPr/>
        </p:nvSpPr>
        <p:spPr>
          <a:xfrm>
            <a:off x="3775587" y="787782"/>
            <a:ext cx="5161936" cy="8148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Search for asset depreciation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681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117519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12. Addition</a:t>
            </a:r>
            <a:br>
              <a:rPr lang="en-US" dirty="0"/>
            </a:br>
            <a:r>
              <a:rPr lang="en-US" sz="2000" b="1" dirty="0">
                <a:solidFill>
                  <a:schemeClr val="tx1"/>
                </a:solidFill>
              </a:rPr>
              <a:t>go to asset – asset workbench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click addition to enter asset details</a:t>
            </a:r>
            <a:endParaRPr lang="hi-IN" sz="2000" b="1" dirty="0">
              <a:solidFill>
                <a:schemeClr val="tx1"/>
              </a:solidFill>
            </a:endParaRPr>
          </a:p>
        </p:txBody>
      </p:sp>
      <p:pic>
        <p:nvPicPr>
          <p:cNvPr id="76802" name="Picture 2" descr="D:\Pictures\1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03" y="2308874"/>
            <a:ext cx="6444226" cy="429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19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37B4F3-9F10-C298-C065-8EE0D194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E47E0-0050-AD21-FEAA-F663B3EB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02" y="2593473"/>
            <a:ext cx="5936494" cy="35588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0BE331-797A-6BE8-5C35-3040C829F39C}"/>
              </a:ext>
            </a:extLst>
          </p:cNvPr>
          <p:cNvSpPr/>
          <p:nvPr/>
        </p:nvSpPr>
        <p:spPr>
          <a:xfrm>
            <a:off x="3972233" y="1152907"/>
            <a:ext cx="4581832" cy="8233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Depreciation entry is not posted.</a:t>
            </a:r>
          </a:p>
        </p:txBody>
      </p:sp>
    </p:spTree>
    <p:extLst>
      <p:ext uri="{BB962C8B-B14F-4D97-AF65-F5344CB8AC3E}">
        <p14:creationId xmlns:p14="http://schemas.microsoft.com/office/powerpoint/2010/main" val="22677013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49994-0A98-0727-838B-335B1248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953D0-D6B2-1C5B-D136-B5BEBD8F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19" y="1576699"/>
            <a:ext cx="5951736" cy="342929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32D599-2047-1A8E-3A70-1D0C69A89919}"/>
              </a:ext>
            </a:extLst>
          </p:cNvPr>
          <p:cNvSpPr/>
          <p:nvPr/>
        </p:nvSpPr>
        <p:spPr>
          <a:xfrm>
            <a:off x="3923071" y="454816"/>
            <a:ext cx="4581832" cy="8233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Enter line drilldown to show entries.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835CBB-D3E3-6AEB-DF45-5ABCAEDD63C3}"/>
              </a:ext>
            </a:extLst>
          </p:cNvPr>
          <p:cNvSpPr/>
          <p:nvPr/>
        </p:nvSpPr>
        <p:spPr>
          <a:xfrm>
            <a:off x="1877934" y="5504572"/>
            <a:ext cx="3721510" cy="7943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Depreciation expense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B635C1-498C-7FDD-FD95-7BA8BCDECA67}"/>
              </a:ext>
            </a:extLst>
          </p:cNvPr>
          <p:cNvSpPr/>
          <p:nvPr/>
        </p:nvSpPr>
        <p:spPr>
          <a:xfrm>
            <a:off x="6926825" y="5504572"/>
            <a:ext cx="3721510" cy="7943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Accumulated depreciation</a:t>
            </a:r>
          </a:p>
        </p:txBody>
      </p:sp>
    </p:spTree>
    <p:extLst>
      <p:ext uri="{BB962C8B-B14F-4D97-AF65-F5344CB8AC3E}">
        <p14:creationId xmlns:p14="http://schemas.microsoft.com/office/powerpoint/2010/main" val="23040450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CA08B1-C837-0127-EA1F-778A9E5A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9A98D-D270-6726-EFBC-A5CAA1513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04" y="1869097"/>
            <a:ext cx="10482808" cy="49889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DAF7A1-5216-2A68-7A3F-8BB1321C216D}"/>
              </a:ext>
            </a:extLst>
          </p:cNvPr>
          <p:cNvSpPr/>
          <p:nvPr/>
        </p:nvSpPr>
        <p:spPr>
          <a:xfrm>
            <a:off x="3352800" y="558655"/>
            <a:ext cx="5692877" cy="8233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Enter view transaction to view more information about depreciation .</a:t>
            </a:r>
          </a:p>
        </p:txBody>
      </p:sp>
    </p:spTree>
    <p:extLst>
      <p:ext uri="{BB962C8B-B14F-4D97-AF65-F5344CB8AC3E}">
        <p14:creationId xmlns:p14="http://schemas.microsoft.com/office/powerpoint/2010/main" val="336114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8054C-9BDE-3161-D930-9EE557E5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845FC-C70A-EF62-F4FD-BBEF656BB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26" y="1888455"/>
            <a:ext cx="7681626" cy="459525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CC4BD1-9325-3C08-7D5A-F95080792F5A}"/>
              </a:ext>
            </a:extLst>
          </p:cNvPr>
          <p:cNvSpPr/>
          <p:nvPr/>
        </p:nvSpPr>
        <p:spPr>
          <a:xfrm>
            <a:off x="3480619" y="717755"/>
            <a:ext cx="5476568" cy="6980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Amount of depreciation in may.</a:t>
            </a:r>
          </a:p>
        </p:txBody>
      </p:sp>
    </p:spTree>
    <p:extLst>
      <p:ext uri="{BB962C8B-B14F-4D97-AF65-F5344CB8AC3E}">
        <p14:creationId xmlns:p14="http://schemas.microsoft.com/office/powerpoint/2010/main" val="35035779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B32C4-AFB6-32F8-08FE-FE61132D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91BCE-EFA7-AFFC-8CE6-5FBFC7A9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82" y="3026854"/>
            <a:ext cx="4991214" cy="3673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6676B-23D7-3D83-531A-7441C1B93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92" y="3026854"/>
            <a:ext cx="4902724" cy="367327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C67023-F9FC-6B7C-8F41-2242014672C8}"/>
              </a:ext>
            </a:extLst>
          </p:cNvPr>
          <p:cNvSpPr/>
          <p:nvPr/>
        </p:nvSpPr>
        <p:spPr>
          <a:xfrm>
            <a:off x="1619864" y="523595"/>
            <a:ext cx="4154130" cy="594252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Create journal entry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6BA169-9223-518E-292B-E3AAAF84E8CB}"/>
              </a:ext>
            </a:extLst>
          </p:cNvPr>
          <p:cNvSpPr/>
          <p:nvPr/>
        </p:nvSpPr>
        <p:spPr>
          <a:xfrm>
            <a:off x="1590367" y="1807937"/>
            <a:ext cx="4154130" cy="594252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Click on journal         enter 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1DE5C54-65C4-9761-8EA3-9B3D79C5F9CE}"/>
              </a:ext>
            </a:extLst>
          </p:cNvPr>
          <p:cNvSpPr/>
          <p:nvPr/>
        </p:nvSpPr>
        <p:spPr>
          <a:xfrm>
            <a:off x="3342968" y="1183272"/>
            <a:ext cx="353961" cy="594252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7C092A0-2E2D-B87D-DD04-5529F6BCAE9B}"/>
              </a:ext>
            </a:extLst>
          </p:cNvPr>
          <p:cNvSpPr/>
          <p:nvPr/>
        </p:nvSpPr>
        <p:spPr>
          <a:xfrm>
            <a:off x="3342968" y="2432602"/>
            <a:ext cx="353961" cy="594252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58EE378-3402-2AE0-4DEC-7212884B56DC}"/>
              </a:ext>
            </a:extLst>
          </p:cNvPr>
          <p:cNvSpPr/>
          <p:nvPr/>
        </p:nvSpPr>
        <p:spPr>
          <a:xfrm>
            <a:off x="4090219" y="2038406"/>
            <a:ext cx="452284" cy="18241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5DD0E0-D371-7A33-6A54-4B4CC6A9E857}"/>
              </a:ext>
            </a:extLst>
          </p:cNvPr>
          <p:cNvSpPr/>
          <p:nvPr/>
        </p:nvSpPr>
        <p:spPr>
          <a:xfrm>
            <a:off x="7368718" y="1516350"/>
            <a:ext cx="3959943" cy="594252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Click on post.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78EB9AE-3CB1-7263-EBC7-D5FEAF8E0EA4}"/>
              </a:ext>
            </a:extLst>
          </p:cNvPr>
          <p:cNvSpPr/>
          <p:nvPr/>
        </p:nvSpPr>
        <p:spPr>
          <a:xfrm>
            <a:off x="9171710" y="2164043"/>
            <a:ext cx="353961" cy="701134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847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742BB-B8D9-B208-F4F6-13ADB1E1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02CD8-6214-2A02-CC4A-0680F4DCF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16" y="2443990"/>
            <a:ext cx="4660489" cy="3878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866A6-6F1B-9065-FBA3-5FF3F80E1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6" y="2443990"/>
            <a:ext cx="5025508" cy="387815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1D04A1-DAD8-86BB-6F1A-7CDA158F8E4F}"/>
              </a:ext>
            </a:extLst>
          </p:cNvPr>
          <p:cNvSpPr/>
          <p:nvPr/>
        </p:nvSpPr>
        <p:spPr>
          <a:xfrm>
            <a:off x="3175818" y="1171717"/>
            <a:ext cx="6322142" cy="626732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Ensure post request has been done correctly.</a:t>
            </a:r>
          </a:p>
        </p:txBody>
      </p:sp>
    </p:spTree>
    <p:extLst>
      <p:ext uri="{BB962C8B-B14F-4D97-AF65-F5344CB8AC3E}">
        <p14:creationId xmlns:p14="http://schemas.microsoft.com/office/powerpoint/2010/main" val="647483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9334FE-CE97-36EE-3C67-02C2C581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77326-8617-F604-1BB3-2E4C9C0D5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79" y="4963552"/>
            <a:ext cx="2575783" cy="1165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29418-1533-8F7B-D4FB-BC3EDED1E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25" y="2294693"/>
            <a:ext cx="5680778" cy="3968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B6DDB2-4AF2-7305-ADB3-7E036CD70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92" y="2278805"/>
            <a:ext cx="4419983" cy="17832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3F42E2-362B-6638-D204-7F3222E021E9}"/>
              </a:ext>
            </a:extLst>
          </p:cNvPr>
          <p:cNvSpPr/>
          <p:nvPr/>
        </p:nvSpPr>
        <p:spPr>
          <a:xfrm>
            <a:off x="1140541" y="1447246"/>
            <a:ext cx="4611330" cy="645542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Click on AutoCopy Batch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B08CAB-93C2-13DF-592E-50CF88E28229}"/>
              </a:ext>
            </a:extLst>
          </p:cNvPr>
          <p:cNvSpPr/>
          <p:nvPr/>
        </p:nvSpPr>
        <p:spPr>
          <a:xfrm>
            <a:off x="3530914" y="324802"/>
            <a:ext cx="4709651" cy="645542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</a:rPr>
              <a:t>Create AutoCopy from journal Entry.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1FF45B-EABA-9822-2147-1B7D3C4BF5AE}"/>
              </a:ext>
            </a:extLst>
          </p:cNvPr>
          <p:cNvSpPr/>
          <p:nvPr/>
        </p:nvSpPr>
        <p:spPr>
          <a:xfrm>
            <a:off x="7232758" y="1447246"/>
            <a:ext cx="4117450" cy="645542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Enter period then click on ok.</a:t>
            </a:r>
          </a:p>
        </p:txBody>
      </p:sp>
    </p:spTree>
    <p:extLst>
      <p:ext uri="{BB962C8B-B14F-4D97-AF65-F5344CB8AC3E}">
        <p14:creationId xmlns:p14="http://schemas.microsoft.com/office/powerpoint/2010/main" val="2136215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DB762-A426-1440-ACEB-C99AB239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DD814-9E3D-B73B-E8D8-6D14F708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03" y="1809136"/>
            <a:ext cx="7630389" cy="45172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DFE70F-2A9F-28E7-1839-14F7924B187E}"/>
              </a:ext>
            </a:extLst>
          </p:cNvPr>
          <p:cNvSpPr/>
          <p:nvPr/>
        </p:nvSpPr>
        <p:spPr>
          <a:xfrm>
            <a:off x="3141126" y="452284"/>
            <a:ext cx="6322142" cy="83827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Ensure Auto copy request has been done correctly.</a:t>
            </a:r>
          </a:p>
        </p:txBody>
      </p:sp>
    </p:spTree>
    <p:extLst>
      <p:ext uri="{BB962C8B-B14F-4D97-AF65-F5344CB8AC3E}">
        <p14:creationId xmlns:p14="http://schemas.microsoft.com/office/powerpoint/2010/main" val="22821756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DFF5C-E042-8A0D-6C5B-614A41A4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EA0BB-3D94-CE59-3292-4C2DB8405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92" y="2340077"/>
            <a:ext cx="5680705" cy="3854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E2373-0AC6-201A-D3FE-823259FB0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340077"/>
            <a:ext cx="4881246" cy="39524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B7EA39-52B5-C196-2D1F-AA885CE96648}"/>
              </a:ext>
            </a:extLst>
          </p:cNvPr>
          <p:cNvSpPr/>
          <p:nvPr/>
        </p:nvSpPr>
        <p:spPr>
          <a:xfrm>
            <a:off x="3435086" y="787782"/>
            <a:ext cx="5321828" cy="677309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Make a reverse by switch Dr\Cr.</a:t>
            </a:r>
          </a:p>
        </p:txBody>
      </p:sp>
    </p:spTree>
    <p:extLst>
      <p:ext uri="{BB962C8B-B14F-4D97-AF65-F5344CB8AC3E}">
        <p14:creationId xmlns:p14="http://schemas.microsoft.com/office/powerpoint/2010/main" val="8535168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F257D-566E-D7ED-7F6B-3047281F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5CC53-A939-22BB-17F7-51E9E8DF3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78" y="2379406"/>
            <a:ext cx="5169054" cy="3696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F478A-91EF-0988-D44C-3D450F3B4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2" y="2379406"/>
            <a:ext cx="5471634" cy="369081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765A47-054F-B42E-75A4-7F6878788377}"/>
              </a:ext>
            </a:extLst>
          </p:cNvPr>
          <p:cNvSpPr/>
          <p:nvPr/>
        </p:nvSpPr>
        <p:spPr>
          <a:xfrm>
            <a:off x="1235763" y="1347104"/>
            <a:ext cx="4568372" cy="581007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Search for reversed journal.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68E723-36D6-1AAB-FEAA-8E47AC8E4522}"/>
              </a:ext>
            </a:extLst>
          </p:cNvPr>
          <p:cNvSpPr/>
          <p:nvPr/>
        </p:nvSpPr>
        <p:spPr>
          <a:xfrm>
            <a:off x="7268752" y="1347104"/>
            <a:ext cx="4264487" cy="594893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Journal has been reversed.</a:t>
            </a:r>
          </a:p>
        </p:txBody>
      </p:sp>
    </p:spTree>
    <p:extLst>
      <p:ext uri="{BB962C8B-B14F-4D97-AF65-F5344CB8AC3E}">
        <p14:creationId xmlns:p14="http://schemas.microsoft.com/office/powerpoint/2010/main" val="89675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Fill in </a:t>
            </a:r>
            <a:r>
              <a:rPr lang="en-US" sz="2000" b="1" dirty="0">
                <a:solidFill>
                  <a:srgbClr val="7030A0"/>
                </a:solidFill>
              </a:rPr>
              <a:t>description</a:t>
            </a:r>
            <a:r>
              <a:rPr lang="en-US" sz="2000" b="1" dirty="0"/>
              <a:t> (electronic), </a:t>
            </a:r>
            <a:r>
              <a:rPr lang="en-US" sz="2000" b="1" dirty="0">
                <a:solidFill>
                  <a:srgbClr val="7030A0"/>
                </a:solidFill>
              </a:rPr>
              <a:t>category</a:t>
            </a:r>
            <a:r>
              <a:rPr lang="en-US" sz="2000" b="1" dirty="0"/>
              <a:t> (air conditioning – LG),</a:t>
            </a:r>
            <a:r>
              <a:rPr lang="en-US" sz="2000" b="1" dirty="0">
                <a:solidFill>
                  <a:srgbClr val="7030A0"/>
                </a:solidFill>
              </a:rPr>
              <a:t>tag number</a:t>
            </a:r>
            <a:r>
              <a:rPr lang="en-US" sz="2000" b="1" dirty="0"/>
              <a:t> (123456), </a:t>
            </a:r>
            <a:r>
              <a:rPr lang="en-US" sz="2000" b="1" dirty="0">
                <a:solidFill>
                  <a:srgbClr val="7030A0"/>
                </a:solidFill>
              </a:rPr>
              <a:t>serial number </a:t>
            </a:r>
            <a:r>
              <a:rPr lang="en-US" sz="2000" b="1" dirty="0"/>
              <a:t>(123456)</a:t>
            </a:r>
            <a:endParaRPr lang="hi-IN" sz="2000" b="1" dirty="0"/>
          </a:p>
        </p:txBody>
      </p:sp>
      <p:pic>
        <p:nvPicPr>
          <p:cNvPr id="77826" name="Picture 2" descr="D:\Pictures\2 additi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48" y="1961535"/>
            <a:ext cx="7801897" cy="39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304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52D2D-0F46-90EA-50B7-2036B136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47ADC-E0B6-507A-A260-38AB9AD6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5" y="2625678"/>
            <a:ext cx="5288885" cy="374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925D-8233-3451-AB0F-882B6B7DC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75" y="2782529"/>
            <a:ext cx="4925961" cy="328397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0ECCF0-A838-4B4C-2378-86B1CC401CAA}"/>
              </a:ext>
            </a:extLst>
          </p:cNvPr>
          <p:cNvSpPr/>
          <p:nvPr/>
        </p:nvSpPr>
        <p:spPr>
          <a:xfrm>
            <a:off x="3934717" y="589936"/>
            <a:ext cx="5288885" cy="1524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To post reversed journal 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Click on post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Enter period and Batch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Click on find.</a:t>
            </a:r>
          </a:p>
        </p:txBody>
      </p:sp>
    </p:spTree>
    <p:extLst>
      <p:ext uri="{BB962C8B-B14F-4D97-AF65-F5344CB8AC3E}">
        <p14:creationId xmlns:p14="http://schemas.microsoft.com/office/powerpoint/2010/main" val="40894020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A168B-8D5B-3CC5-9731-7B433E61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6E97D-77B0-0296-8275-FE20CEAE4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97" y="2064775"/>
            <a:ext cx="6853083" cy="424231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121949D-8E5A-0FFC-E2DD-C26820D0F23C}"/>
              </a:ext>
            </a:extLst>
          </p:cNvPr>
          <p:cNvSpPr/>
          <p:nvPr/>
        </p:nvSpPr>
        <p:spPr>
          <a:xfrm>
            <a:off x="4219852" y="970344"/>
            <a:ext cx="4568372" cy="581007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Enter post.</a:t>
            </a:r>
          </a:p>
        </p:txBody>
      </p:sp>
    </p:spTree>
    <p:extLst>
      <p:ext uri="{BB962C8B-B14F-4D97-AF65-F5344CB8AC3E}">
        <p14:creationId xmlns:p14="http://schemas.microsoft.com/office/powerpoint/2010/main" val="32940400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A5569-C7A1-7EC1-8E63-6F8B2A23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08FAE-4636-B3ED-B935-C6F9D8DC4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25" y="2492352"/>
            <a:ext cx="5299589" cy="391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B3BC8-ECA3-FF6B-7E1E-DB56402C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474282"/>
            <a:ext cx="5462603" cy="39100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13DD9F-164B-E8DD-3A0F-492737C23EEB}"/>
              </a:ext>
            </a:extLst>
          </p:cNvPr>
          <p:cNvSpPr/>
          <p:nvPr/>
        </p:nvSpPr>
        <p:spPr>
          <a:xfrm>
            <a:off x="3492265" y="970344"/>
            <a:ext cx="5386264" cy="581007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Make a reverse by change sign method.</a:t>
            </a:r>
          </a:p>
        </p:txBody>
      </p:sp>
    </p:spTree>
    <p:extLst>
      <p:ext uri="{BB962C8B-B14F-4D97-AF65-F5344CB8AC3E}">
        <p14:creationId xmlns:p14="http://schemas.microsoft.com/office/powerpoint/2010/main" val="24471472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FCDB0-06BC-F73D-B923-0DAC78C1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6165B-9540-6396-EE6C-903285BD8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75" y="1892601"/>
            <a:ext cx="7527989" cy="455233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623DE2-C171-6A4F-1150-DE2DC9CF7E54}"/>
              </a:ext>
            </a:extLst>
          </p:cNvPr>
          <p:cNvSpPr/>
          <p:nvPr/>
        </p:nvSpPr>
        <p:spPr>
          <a:xfrm>
            <a:off x="3716594" y="413063"/>
            <a:ext cx="5137354" cy="629156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Journal has been reversed.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7DAED-FFD0-01E1-0589-9ED5C6D76629}"/>
              </a:ext>
            </a:extLst>
          </p:cNvPr>
          <p:cNvSpPr/>
          <p:nvPr/>
        </p:nvSpPr>
        <p:spPr>
          <a:xfrm>
            <a:off x="4682611" y="1189107"/>
            <a:ext cx="3205315" cy="55660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Click on post.</a:t>
            </a:r>
          </a:p>
        </p:txBody>
      </p:sp>
    </p:spTree>
    <p:extLst>
      <p:ext uri="{BB962C8B-B14F-4D97-AF65-F5344CB8AC3E}">
        <p14:creationId xmlns:p14="http://schemas.microsoft.com/office/powerpoint/2010/main" val="23762727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FA56E-491C-5939-7C0E-0A1F1FE4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A3254-71DB-9F6C-F33B-81764BAA2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07" y="2163097"/>
            <a:ext cx="7079227" cy="4263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AC471-9D2D-F13B-8CEA-23446940462A}"/>
              </a:ext>
            </a:extLst>
          </p:cNvPr>
          <p:cNvSpPr/>
          <p:nvPr/>
        </p:nvSpPr>
        <p:spPr>
          <a:xfrm>
            <a:off x="2880366" y="787782"/>
            <a:ext cx="6431268" cy="78658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Ensure request has been done correctly.</a:t>
            </a:r>
          </a:p>
        </p:txBody>
      </p:sp>
    </p:spTree>
    <p:extLst>
      <p:ext uri="{BB962C8B-B14F-4D97-AF65-F5344CB8AC3E}">
        <p14:creationId xmlns:p14="http://schemas.microsoft.com/office/powerpoint/2010/main" val="27560402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96CD6B-0829-12BE-6213-7AFD1B35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D7001-5F0B-E63A-FFD6-F73B82BC9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48" y="2491362"/>
            <a:ext cx="5486875" cy="43666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72934-D8B6-026B-C4DB-970019453625}"/>
              </a:ext>
            </a:extLst>
          </p:cNvPr>
          <p:cNvSpPr/>
          <p:nvPr/>
        </p:nvSpPr>
        <p:spPr>
          <a:xfrm>
            <a:off x="3853759" y="453485"/>
            <a:ext cx="3648254" cy="187676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Change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</a:rPr>
              <a:t>curreny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accent4"/>
                </a:solidFill>
              </a:rPr>
              <a:t>Setup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accent4"/>
                </a:solidFill>
              </a:rPr>
              <a:t>Currency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accent4"/>
                </a:solidFill>
              </a:rPr>
              <a:t>Rates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accent4"/>
                </a:solidFill>
              </a:rPr>
              <a:t>Daily.</a:t>
            </a:r>
          </a:p>
        </p:txBody>
      </p:sp>
    </p:spTree>
    <p:extLst>
      <p:ext uri="{BB962C8B-B14F-4D97-AF65-F5344CB8AC3E}">
        <p14:creationId xmlns:p14="http://schemas.microsoft.com/office/powerpoint/2010/main" val="39553080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4A293-258B-F841-9DD6-694B7D04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6DC88-7575-D0DF-F65B-1D17557B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99" y="291953"/>
            <a:ext cx="4984053" cy="3406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BB369-1F40-ECC9-E2BE-E897E5908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73" y="3270905"/>
            <a:ext cx="5348749" cy="3414056"/>
          </a:xfrm>
          <a:prstGeom prst="rect">
            <a:avLst/>
          </a:prstGeom>
        </p:spPr>
      </p:pic>
      <p:sp>
        <p:nvSpPr>
          <p:cNvPr id="6" name="سهم: لليسار 4">
            <a:extLst>
              <a:ext uri="{FF2B5EF4-FFF2-40B4-BE49-F238E27FC236}">
                <a16:creationId xmlns:a16="http://schemas.microsoft.com/office/drawing/2014/main" id="{F8B89B53-6BDF-8A09-706D-0067B5F32610}"/>
              </a:ext>
            </a:extLst>
          </p:cNvPr>
          <p:cNvSpPr/>
          <p:nvPr/>
        </p:nvSpPr>
        <p:spPr>
          <a:xfrm>
            <a:off x="6872750" y="1109662"/>
            <a:ext cx="4049661" cy="1235331"/>
          </a:xfrm>
          <a:prstGeom prst="leftArrow">
            <a:avLst>
              <a:gd name="adj1" fmla="val 50000"/>
              <a:gd name="adj2" fmla="val 37265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Enter currencies, Date, type and value.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FD8D3D0-5C93-83C9-2186-1C97A796F29E}"/>
              </a:ext>
            </a:extLst>
          </p:cNvPr>
          <p:cNvSpPr/>
          <p:nvPr/>
        </p:nvSpPr>
        <p:spPr>
          <a:xfrm>
            <a:off x="1311579" y="4817807"/>
            <a:ext cx="4296697" cy="108154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Click on enter by date range.</a:t>
            </a:r>
          </a:p>
        </p:txBody>
      </p:sp>
    </p:spTree>
    <p:extLst>
      <p:ext uri="{BB962C8B-B14F-4D97-AF65-F5344CB8AC3E}">
        <p14:creationId xmlns:p14="http://schemas.microsoft.com/office/powerpoint/2010/main" val="24318021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F8752-C426-3005-1523-A082BA0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ED677-B3D7-BA16-0934-4BD4B7BF4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80" y="3028336"/>
            <a:ext cx="5325217" cy="3588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8FA26-AFE0-D1FF-0CCB-326D8838E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0" y="57172"/>
            <a:ext cx="5728340" cy="3414056"/>
          </a:xfrm>
          <a:prstGeom prst="rect">
            <a:avLst/>
          </a:prstGeom>
        </p:spPr>
      </p:pic>
      <p:sp>
        <p:nvSpPr>
          <p:cNvPr id="7" name="سهم: لليسار 4">
            <a:extLst>
              <a:ext uri="{FF2B5EF4-FFF2-40B4-BE49-F238E27FC236}">
                <a16:creationId xmlns:a16="http://schemas.microsoft.com/office/drawing/2014/main" id="{125CFCDF-0A5F-295A-49CD-8C187F292139}"/>
              </a:ext>
            </a:extLst>
          </p:cNvPr>
          <p:cNvSpPr/>
          <p:nvPr/>
        </p:nvSpPr>
        <p:spPr>
          <a:xfrm>
            <a:off x="7140154" y="1262064"/>
            <a:ext cx="3982063" cy="1004273"/>
          </a:xfrm>
          <a:prstGeom prst="leftArrow">
            <a:avLst>
              <a:gd name="adj1" fmla="val 50000"/>
              <a:gd name="adj2" fmla="val 37265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Finally click on apply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66D78AA-2E91-196A-A511-D62136676DE3}"/>
              </a:ext>
            </a:extLst>
          </p:cNvPr>
          <p:cNvSpPr/>
          <p:nvPr/>
        </p:nvSpPr>
        <p:spPr>
          <a:xfrm>
            <a:off x="1223089" y="4640826"/>
            <a:ext cx="4296697" cy="108154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Change journal’s currency.</a:t>
            </a:r>
          </a:p>
        </p:txBody>
      </p:sp>
    </p:spTree>
    <p:extLst>
      <p:ext uri="{BB962C8B-B14F-4D97-AF65-F5344CB8AC3E}">
        <p14:creationId xmlns:p14="http://schemas.microsoft.com/office/powerpoint/2010/main" val="17639870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7CF1B-D3F7-7A33-6E48-E7819F55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21514-E5FF-61D2-5783-4F62579E8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42" y="2885381"/>
            <a:ext cx="5435317" cy="3864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4F8AC-D2FF-6367-9CBA-DC49AF814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885381"/>
            <a:ext cx="5435317" cy="386446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2C29F8-266C-3CF1-B8BC-DC6BD1619210}"/>
              </a:ext>
            </a:extLst>
          </p:cNvPr>
          <p:cNvSpPr/>
          <p:nvPr/>
        </p:nvSpPr>
        <p:spPr>
          <a:xfrm>
            <a:off x="2880366" y="787782"/>
            <a:ext cx="6431268" cy="78658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Post journal then ensure request has been posted.</a:t>
            </a:r>
          </a:p>
        </p:txBody>
      </p:sp>
    </p:spTree>
    <p:extLst>
      <p:ext uri="{BB962C8B-B14F-4D97-AF65-F5344CB8AC3E}">
        <p14:creationId xmlns:p14="http://schemas.microsoft.com/office/powerpoint/2010/main" val="4270312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31061-F3A5-2132-04D1-450D9232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7442F-D141-7A11-A218-AC713EA5E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60138"/>
            <a:ext cx="6108574" cy="4176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9047C-C905-9EAA-D133-01F178360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9" y="2483931"/>
            <a:ext cx="5441152" cy="432853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FF2521-A196-5AA3-8713-3BC4B3606FEE}"/>
              </a:ext>
            </a:extLst>
          </p:cNvPr>
          <p:cNvSpPr/>
          <p:nvPr/>
        </p:nvSpPr>
        <p:spPr>
          <a:xfrm>
            <a:off x="871969" y="947630"/>
            <a:ext cx="4568372" cy="131804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Enter recurring journal.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4"/>
                </a:solidFill>
              </a:rPr>
              <a:t>Journal.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4"/>
                </a:solidFill>
              </a:rPr>
              <a:t>Define.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4"/>
                </a:solidFill>
              </a:rPr>
              <a:t>Recurring.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8D73F5-23BE-696D-031D-9B1F66E48EE0}"/>
              </a:ext>
            </a:extLst>
          </p:cNvPr>
          <p:cNvSpPr/>
          <p:nvPr/>
        </p:nvSpPr>
        <p:spPr>
          <a:xfrm>
            <a:off x="6638588" y="947630"/>
            <a:ext cx="4568372" cy="131804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Enter journal, category, currency then lines.</a:t>
            </a:r>
          </a:p>
        </p:txBody>
      </p:sp>
    </p:spTree>
    <p:extLst>
      <p:ext uri="{BB962C8B-B14F-4D97-AF65-F5344CB8AC3E}">
        <p14:creationId xmlns:p14="http://schemas.microsoft.com/office/powerpoint/2010/main" val="265015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531" y="5235677"/>
            <a:ext cx="8911687" cy="1034846"/>
          </a:xfrm>
        </p:spPr>
        <p:txBody>
          <a:bodyPr/>
          <a:lstStyle/>
          <a:p>
            <a:r>
              <a:rPr lang="en-US" dirty="0"/>
              <a:t>Press Continue</a:t>
            </a:r>
            <a:endParaRPr lang="hi-IN" dirty="0"/>
          </a:p>
        </p:txBody>
      </p:sp>
      <p:pic>
        <p:nvPicPr>
          <p:cNvPr id="78850" name="Picture 2" descr="D:\Pictures\3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974" y="457200"/>
            <a:ext cx="7728155" cy="42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20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C9728-CCDE-08FC-2585-26D423B1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13622-0967-1C53-5CA4-C8EC5A74B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46" y="2455086"/>
            <a:ext cx="5210227" cy="3990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B0A04-14B4-90EE-C418-B09FA0AB0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9" y="2407567"/>
            <a:ext cx="5348320" cy="399069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DFDDE92-EECD-9ABD-ED32-7085F6415173}"/>
              </a:ext>
            </a:extLst>
          </p:cNvPr>
          <p:cNvSpPr/>
          <p:nvPr/>
        </p:nvSpPr>
        <p:spPr>
          <a:xfrm>
            <a:off x="2937589" y="1675104"/>
            <a:ext cx="353961" cy="701134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9FEB68F-C1D2-8A2E-CDA8-EC7654E9C865}"/>
              </a:ext>
            </a:extLst>
          </p:cNvPr>
          <p:cNvSpPr/>
          <p:nvPr/>
        </p:nvSpPr>
        <p:spPr>
          <a:xfrm>
            <a:off x="8949680" y="1706433"/>
            <a:ext cx="353961" cy="701134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50352A-321D-E230-A35E-B78141CFD272}"/>
              </a:ext>
            </a:extLst>
          </p:cNvPr>
          <p:cNvSpPr/>
          <p:nvPr/>
        </p:nvSpPr>
        <p:spPr>
          <a:xfrm>
            <a:off x="1311579" y="1064899"/>
            <a:ext cx="3959943" cy="594252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Enter line 1 for debit account.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F293D-1B6C-95ED-CD51-DE8E18550A8A}"/>
              </a:ext>
            </a:extLst>
          </p:cNvPr>
          <p:cNvSpPr/>
          <p:nvPr/>
        </p:nvSpPr>
        <p:spPr>
          <a:xfrm>
            <a:off x="7191738" y="1080852"/>
            <a:ext cx="3959943" cy="594252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Enter line 2 for credit account.</a:t>
            </a:r>
          </a:p>
        </p:txBody>
      </p:sp>
    </p:spTree>
    <p:extLst>
      <p:ext uri="{BB962C8B-B14F-4D97-AF65-F5344CB8AC3E}">
        <p14:creationId xmlns:p14="http://schemas.microsoft.com/office/powerpoint/2010/main" val="2309221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91A9B-46F7-3B0A-8FCF-5FD184AC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D4B4A-C020-BB0C-05AD-A2AB683A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08" y="4335859"/>
            <a:ext cx="2812024" cy="1181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C83ED-C720-B096-9157-819423BD8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7" y="1340939"/>
            <a:ext cx="6523285" cy="417612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AB0E7-1F56-808A-5D92-2C1A7F9BA2A1}"/>
              </a:ext>
            </a:extLst>
          </p:cNvPr>
          <p:cNvSpPr/>
          <p:nvPr/>
        </p:nvSpPr>
        <p:spPr>
          <a:xfrm>
            <a:off x="7466058" y="2260346"/>
            <a:ext cx="3959943" cy="736853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Click on generate then submit.</a:t>
            </a:r>
          </a:p>
        </p:txBody>
      </p:sp>
    </p:spTree>
    <p:extLst>
      <p:ext uri="{BB962C8B-B14F-4D97-AF65-F5344CB8AC3E}">
        <p14:creationId xmlns:p14="http://schemas.microsoft.com/office/powerpoint/2010/main" val="38752745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DB719-10C6-CE0E-00E1-98274B34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162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5DEBB-D537-C7F7-AC29-5E31A73B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20" y="2439838"/>
            <a:ext cx="5740400" cy="4174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1D25B-A4BE-B96A-AAB2-4A80BA171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168773"/>
            <a:ext cx="4435224" cy="3147333"/>
          </a:xfrm>
          <a:prstGeom prst="rect">
            <a:avLst/>
          </a:prstGeom>
        </p:spPr>
      </p:pic>
      <p:sp>
        <p:nvSpPr>
          <p:cNvPr id="7" name="سهم: لليسار 4">
            <a:extLst>
              <a:ext uri="{FF2B5EF4-FFF2-40B4-BE49-F238E27FC236}">
                <a16:creationId xmlns:a16="http://schemas.microsoft.com/office/drawing/2014/main" id="{75C8ED33-5D5A-36E3-49C5-7B9ACC1CC566}"/>
              </a:ext>
            </a:extLst>
          </p:cNvPr>
          <p:cNvSpPr/>
          <p:nvPr/>
        </p:nvSpPr>
        <p:spPr>
          <a:xfrm>
            <a:off x="6817360" y="896304"/>
            <a:ext cx="4203257" cy="1125536"/>
          </a:xfrm>
          <a:prstGeom prst="leftArrow">
            <a:avLst>
              <a:gd name="adj1" fmla="val 50000"/>
              <a:gd name="adj2" fmla="val 3899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Enter period then click on submit.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0E488B2-4585-14D9-1CF1-DE7D737A6B9A}"/>
              </a:ext>
            </a:extLst>
          </p:cNvPr>
          <p:cNvSpPr/>
          <p:nvPr/>
        </p:nvSpPr>
        <p:spPr>
          <a:xfrm>
            <a:off x="1223089" y="4640826"/>
            <a:ext cx="4296697" cy="114021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Ensure recurring request has been done correctly</a:t>
            </a:r>
          </a:p>
        </p:txBody>
      </p:sp>
    </p:spTree>
    <p:extLst>
      <p:ext uri="{BB962C8B-B14F-4D97-AF65-F5344CB8AC3E}">
        <p14:creationId xmlns:p14="http://schemas.microsoft.com/office/powerpoint/2010/main" val="29421144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68FCD9-22BF-1DB7-A718-2C51D0E9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163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B2A3C-A003-0DF6-D3E0-854F7A8D0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80" y="2651761"/>
            <a:ext cx="6303245" cy="36780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71CFCF-C0B2-141C-F074-2ACFFA2755A4}"/>
              </a:ext>
            </a:extLst>
          </p:cNvPr>
          <p:cNvSpPr/>
          <p:nvPr/>
        </p:nvSpPr>
        <p:spPr>
          <a:xfrm>
            <a:off x="4605729" y="924560"/>
            <a:ext cx="3959943" cy="70104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Search for recurring journal.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4F81937-A55E-08C3-6097-4B5EA9E32F61}"/>
              </a:ext>
            </a:extLst>
          </p:cNvPr>
          <p:cNvSpPr/>
          <p:nvPr/>
        </p:nvSpPr>
        <p:spPr>
          <a:xfrm>
            <a:off x="6408721" y="1696720"/>
            <a:ext cx="353961" cy="883921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8628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BE5A1-6282-8D3C-0F25-DDD4EE0E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A6EAF-6D4A-3A2B-5A66-4E9D86F6C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2032000"/>
            <a:ext cx="7274559" cy="44703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934A4E-3B58-2B39-DF10-4DE5BFDE3B95}"/>
              </a:ext>
            </a:extLst>
          </p:cNvPr>
          <p:cNvSpPr/>
          <p:nvPr/>
        </p:nvSpPr>
        <p:spPr>
          <a:xfrm>
            <a:off x="4605729" y="1026160"/>
            <a:ext cx="3959943" cy="59944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Show recurring journal.</a:t>
            </a:r>
          </a:p>
        </p:txBody>
      </p:sp>
    </p:spTree>
    <p:extLst>
      <p:ext uri="{BB962C8B-B14F-4D97-AF65-F5344CB8AC3E}">
        <p14:creationId xmlns:p14="http://schemas.microsoft.com/office/powerpoint/2010/main" val="20098793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79EB6-6B82-587C-45D7-02B367F1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165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EE35F-E319-42AA-3820-883771C99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9" y="2905510"/>
            <a:ext cx="5763671" cy="3886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175F6-CB43-BAE5-EF3D-B8679F702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09" y="2905510"/>
            <a:ext cx="5763671" cy="38864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7FE704-AFB8-CDE6-96DF-067D3AB8E257}"/>
              </a:ext>
            </a:extLst>
          </p:cNvPr>
          <p:cNvSpPr/>
          <p:nvPr/>
        </p:nvSpPr>
        <p:spPr>
          <a:xfrm>
            <a:off x="7517993" y="1270000"/>
            <a:ext cx="3959943" cy="57912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Request has done correctly.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F79450-EB28-9D2A-C488-6AC34FDB7296}"/>
              </a:ext>
            </a:extLst>
          </p:cNvPr>
          <p:cNvSpPr/>
          <p:nvPr/>
        </p:nvSpPr>
        <p:spPr>
          <a:xfrm>
            <a:off x="1049729" y="1270000"/>
            <a:ext cx="3959943" cy="61976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Post recurring journal.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7E1E1D2-619B-A6E8-3B18-DD7BC5F8834D}"/>
              </a:ext>
            </a:extLst>
          </p:cNvPr>
          <p:cNvSpPr/>
          <p:nvPr/>
        </p:nvSpPr>
        <p:spPr>
          <a:xfrm>
            <a:off x="2852721" y="2021589"/>
            <a:ext cx="353961" cy="883921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C55C6B7-26EC-7E13-055E-84DB9B7AD5EE}"/>
              </a:ext>
            </a:extLst>
          </p:cNvPr>
          <p:cNvSpPr/>
          <p:nvPr/>
        </p:nvSpPr>
        <p:spPr>
          <a:xfrm>
            <a:off x="9320983" y="1935354"/>
            <a:ext cx="353961" cy="883921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18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87A3B-864E-77EC-1093-6F389B4C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166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123BF-5740-735B-0D1A-EA24E1C6D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19" y="3548264"/>
            <a:ext cx="4793395" cy="2667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4EA1-58F3-C5A8-41E0-B75E1985A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46" y="2249226"/>
            <a:ext cx="5486875" cy="43666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14BDC4-01D6-7D06-5EE5-A101ADB7997F}"/>
              </a:ext>
            </a:extLst>
          </p:cNvPr>
          <p:cNvSpPr/>
          <p:nvPr/>
        </p:nvSpPr>
        <p:spPr>
          <a:xfrm>
            <a:off x="1628849" y="660464"/>
            <a:ext cx="3959943" cy="61976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To open and close period.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FB255A-1C97-FDD3-EB9D-F045D37700AE}"/>
              </a:ext>
            </a:extLst>
          </p:cNvPr>
          <p:cNvSpPr/>
          <p:nvPr/>
        </p:nvSpPr>
        <p:spPr>
          <a:xfrm>
            <a:off x="7013649" y="1889759"/>
            <a:ext cx="4202991" cy="53605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Enter period then click on find.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1BB0B7E-11A9-0718-16B9-E651BA011E7D}"/>
              </a:ext>
            </a:extLst>
          </p:cNvPr>
          <p:cNvSpPr/>
          <p:nvPr/>
        </p:nvSpPr>
        <p:spPr>
          <a:xfrm>
            <a:off x="3254859" y="1273865"/>
            <a:ext cx="353961" cy="883921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FCADA10-B766-7396-704D-88B5CCB3C9CF}"/>
              </a:ext>
            </a:extLst>
          </p:cNvPr>
          <p:cNvSpPr/>
          <p:nvPr/>
        </p:nvSpPr>
        <p:spPr>
          <a:xfrm>
            <a:off x="8847121" y="2545079"/>
            <a:ext cx="353961" cy="883921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963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76365-08B0-8307-C974-B62B3228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167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63C16-C024-E543-4A5C-6FCC915E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41" y="2262870"/>
            <a:ext cx="5844859" cy="415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0AE67-0466-A875-993B-737637588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262870"/>
            <a:ext cx="5426991" cy="41582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174CA8-6A0F-6C5F-A1A1-3A0C712FDDDA}"/>
              </a:ext>
            </a:extLst>
          </p:cNvPr>
          <p:cNvSpPr/>
          <p:nvPr/>
        </p:nvSpPr>
        <p:spPr>
          <a:xfrm>
            <a:off x="4055464" y="1088129"/>
            <a:ext cx="4081071" cy="61976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Choose open or close period. </a:t>
            </a:r>
          </a:p>
        </p:txBody>
      </p:sp>
    </p:spTree>
    <p:extLst>
      <p:ext uri="{BB962C8B-B14F-4D97-AF65-F5344CB8AC3E}">
        <p14:creationId xmlns:p14="http://schemas.microsoft.com/office/powerpoint/2010/main" val="3349341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518" y="5309418"/>
            <a:ext cx="8911687" cy="961103"/>
          </a:xfrm>
        </p:spPr>
        <p:txBody>
          <a:bodyPr/>
          <a:lstStyle/>
          <a:p>
            <a:r>
              <a:rPr lang="en-US" dirty="0"/>
              <a:t>Press continue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768" y="427703"/>
            <a:ext cx="8915400" cy="4572000"/>
          </a:xfrm>
        </p:spPr>
        <p:txBody>
          <a:bodyPr/>
          <a:lstStyle/>
          <a:p>
            <a:r>
              <a:rPr lang="en-US" b="1" dirty="0"/>
              <a:t>Enter cost , date in service and salvage value</a:t>
            </a:r>
            <a:endParaRPr lang="hi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17</a:t>
            </a:fld>
            <a:endParaRPr lang="en-US"/>
          </a:p>
        </p:txBody>
      </p:sp>
      <p:pic>
        <p:nvPicPr>
          <p:cNvPr id="79874" name="Picture 2" descr="D:\Pictures\4 add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56" y="963560"/>
            <a:ext cx="7735375" cy="437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762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D:\Pictures\5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74" y="304801"/>
            <a:ext cx="4267926" cy="2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D191A7-FF11-A267-D01B-1CBDF955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75" y="304801"/>
            <a:ext cx="5573911" cy="2438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E4DF9-7447-A59D-BDC2-CF2A018C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775" y="3157872"/>
            <a:ext cx="5290814" cy="285312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F73E040-F641-2067-2474-8FB5B7A04FE3}"/>
              </a:ext>
            </a:extLst>
          </p:cNvPr>
          <p:cNvSpPr/>
          <p:nvPr/>
        </p:nvSpPr>
        <p:spPr>
          <a:xfrm>
            <a:off x="1828074" y="3875314"/>
            <a:ext cx="3164840" cy="1248229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Last step for addition</a:t>
            </a:r>
          </a:p>
        </p:txBody>
      </p:sp>
    </p:spTree>
    <p:extLst>
      <p:ext uri="{BB962C8B-B14F-4D97-AF65-F5344CB8AC3E}">
        <p14:creationId xmlns:p14="http://schemas.microsoft.com/office/powerpoint/2010/main" val="1537834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96" y="331128"/>
            <a:ext cx="8837075" cy="127843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Search on asset by book </a:t>
            </a:r>
            <a:r>
              <a:rPr lang="en-US" sz="2000" b="1" dirty="0"/>
              <a:t>( g1 book)</a:t>
            </a:r>
            <a:br>
              <a:rPr lang="en-US" sz="2000" b="1" dirty="0"/>
            </a:br>
            <a:r>
              <a:rPr lang="en-US" sz="2000" b="1" dirty="0"/>
              <a:t>go to assets – asset work bench </a:t>
            </a:r>
            <a:endParaRPr lang="hi-IN" sz="2000" b="1" dirty="0"/>
          </a:p>
        </p:txBody>
      </p:sp>
      <p:pic>
        <p:nvPicPr>
          <p:cNvPr id="83970" name="Picture 2" descr="D:\Pictures\8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57" y="787782"/>
            <a:ext cx="4924790" cy="25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934EB-439E-638A-40C5-A2257397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05" y="3376205"/>
            <a:ext cx="5361331" cy="274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0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4BCFC-874C-C1AB-E6C6-17388197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05C0A7-472A-7FBE-4FC1-5364A25C2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26" y="3833412"/>
            <a:ext cx="5658447" cy="27281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CDDDC8-32FD-7745-F160-7B12578ED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2" y="2212258"/>
            <a:ext cx="5486875" cy="422021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3988A9-1C38-7668-24C0-4CD034CC3E9E}"/>
              </a:ext>
            </a:extLst>
          </p:cNvPr>
          <p:cNvSpPr/>
          <p:nvPr/>
        </p:nvSpPr>
        <p:spPr>
          <a:xfrm>
            <a:off x="1757721" y="970344"/>
            <a:ext cx="2718189" cy="51952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Click on asset key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FFDBBA-5799-4C27-95F8-2FBFFE5718C8}"/>
              </a:ext>
            </a:extLst>
          </p:cNvPr>
          <p:cNvSpPr/>
          <p:nvPr/>
        </p:nvSpPr>
        <p:spPr>
          <a:xfrm>
            <a:off x="8348693" y="2023585"/>
            <a:ext cx="2420087" cy="54650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Enter asset key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6CBEEF1-5CFC-9C93-DA20-EC252F1207A9}"/>
              </a:ext>
            </a:extLst>
          </p:cNvPr>
          <p:cNvSpPr/>
          <p:nvPr/>
        </p:nvSpPr>
        <p:spPr>
          <a:xfrm>
            <a:off x="9401421" y="2619963"/>
            <a:ext cx="314633" cy="11647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536A5DC-1D87-A446-5C48-CE638C857B6A}"/>
              </a:ext>
            </a:extLst>
          </p:cNvPr>
          <p:cNvSpPr/>
          <p:nvPr/>
        </p:nvSpPr>
        <p:spPr>
          <a:xfrm>
            <a:off x="2911776" y="1500451"/>
            <a:ext cx="314633" cy="71180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2D8A81-1139-EED2-9921-E1CC6D20983D}"/>
              </a:ext>
            </a:extLst>
          </p:cNvPr>
          <p:cNvSpPr/>
          <p:nvPr/>
        </p:nvSpPr>
        <p:spPr>
          <a:xfrm>
            <a:off x="4597588" y="297765"/>
            <a:ext cx="4296697" cy="75362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9.asset key combination</a:t>
            </a:r>
          </a:p>
        </p:txBody>
      </p:sp>
    </p:spTree>
    <p:extLst>
      <p:ext uri="{BB962C8B-B14F-4D97-AF65-F5344CB8AC3E}">
        <p14:creationId xmlns:p14="http://schemas.microsoft.com/office/powerpoint/2010/main" val="142512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D:\Pictures\11 addi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29" y="1288494"/>
            <a:ext cx="5254171" cy="27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20</a:t>
            </a:fld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0722213-BD1D-C4D6-DA08-5865B7E12143}"/>
              </a:ext>
            </a:extLst>
          </p:cNvPr>
          <p:cNvSpPr/>
          <p:nvPr/>
        </p:nvSpPr>
        <p:spPr>
          <a:xfrm>
            <a:off x="1311579" y="1799771"/>
            <a:ext cx="3928078" cy="2743958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Final results for addition process</a:t>
            </a:r>
          </a:p>
        </p:txBody>
      </p:sp>
    </p:spTree>
    <p:extLst>
      <p:ext uri="{BB962C8B-B14F-4D97-AF65-F5344CB8AC3E}">
        <p14:creationId xmlns:p14="http://schemas.microsoft.com/office/powerpoint/2010/main" val="168988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1497-DBE0-F53D-216B-1A1593F0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rgbClr val="FF0000"/>
                </a:solidFill>
              </a:rPr>
              <a:t>13.Quick Addition method</a:t>
            </a:r>
            <a:br>
              <a:rPr lang="en-US" sz="2200" b="1" dirty="0"/>
            </a:br>
            <a:r>
              <a:rPr lang="en-US" sz="2200" b="1" dirty="0">
                <a:solidFill>
                  <a:srgbClr val="00B050"/>
                </a:solidFill>
              </a:rPr>
              <a:t>first</a:t>
            </a:r>
            <a:r>
              <a:rPr lang="en-US" sz="2200" b="1" dirty="0">
                <a:solidFill>
                  <a:schemeClr val="tx1"/>
                </a:solidFill>
              </a:rPr>
              <a:t> : Open Oracle Assets and go to Assets → Asset Workbench.</a:t>
            </a: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Select Quick Additions</a:t>
            </a: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Click "Quick Additions" to enter asset details</a:t>
            </a:r>
            <a:br>
              <a:rPr lang="en-US" sz="2200" b="1" dirty="0"/>
            </a:br>
            <a:br>
              <a:rPr lang="en-US" sz="2200" b="1" dirty="0"/>
            </a:br>
            <a:br>
              <a:rPr lang="en-US" sz="2200" b="1" dirty="0"/>
            </a:br>
            <a:endParaRPr lang="en-US" sz="22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829" y="2133600"/>
            <a:ext cx="6720168" cy="37782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A3CC5-52A4-4863-0067-0DA98E3F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42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6D7F-43D2-9133-91F1-A36A002D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029" y="56148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b="1" dirty="0"/>
              <a:t>Fill </a:t>
            </a:r>
            <a:r>
              <a:rPr lang="en-US" sz="2400" b="1" dirty="0">
                <a:solidFill>
                  <a:srgbClr val="7030A0"/>
                </a:solidFill>
              </a:rPr>
              <a:t>in Asset Number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Description</a:t>
            </a:r>
            <a:r>
              <a:rPr lang="en-US" sz="2400" b="1" dirty="0"/>
              <a:t> (G3- group 1 ) , </a:t>
            </a:r>
            <a:r>
              <a:rPr lang="en-US" sz="2400" b="1" dirty="0">
                <a:solidFill>
                  <a:srgbClr val="7030A0"/>
                </a:solidFill>
              </a:rPr>
              <a:t>Category </a:t>
            </a:r>
            <a:r>
              <a:rPr lang="en-US" sz="2400" b="1" dirty="0"/>
              <a:t>(car – NISSAN), and </a:t>
            </a:r>
            <a:r>
              <a:rPr lang="en-US" sz="2400" b="1" dirty="0">
                <a:solidFill>
                  <a:srgbClr val="7030A0"/>
                </a:solidFill>
              </a:rPr>
              <a:t>Date Placed </a:t>
            </a:r>
            <a:r>
              <a:rPr lang="en-US" sz="2400" b="1" dirty="0"/>
              <a:t>in Service.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829" y="2133600"/>
            <a:ext cx="6720168" cy="37782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3A16B-E342-9020-3A0B-CE4A475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C733-01B5-C72C-76B6-C1E88B00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87" y="534305"/>
            <a:ext cx="4562618" cy="1280890"/>
          </a:xfrm>
        </p:spPr>
        <p:txBody>
          <a:bodyPr>
            <a:normAutofit/>
          </a:bodyPr>
          <a:lstStyle/>
          <a:p>
            <a:r>
              <a:rPr lang="en-US" sz="2400" b="1" dirty="0"/>
              <a:t> then Enter Cost, Location, and Employee Assignment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539875"/>
            <a:ext cx="5970588" cy="37782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C456D-7D95-5A3C-EB38-EE81185C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E1DA0-E0A3-A649-A4C2-19908E41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429000"/>
            <a:ext cx="5635858" cy="317081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E9C863B-1149-A0A3-50EF-95313706D06F}"/>
              </a:ext>
            </a:extLst>
          </p:cNvPr>
          <p:cNvSpPr/>
          <p:nvPr/>
        </p:nvSpPr>
        <p:spPr>
          <a:xfrm>
            <a:off x="8708571" y="534305"/>
            <a:ext cx="1872842" cy="289469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click done to Save the Asset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6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1C4D0-E8A2-5249-6C2B-5BA260EA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B19A73-D081-730C-628A-D39BE5E1B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838959"/>
            <a:ext cx="6604000" cy="4656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96DD4E-4AE7-FA0B-D7F6-6DB7AA7CBFD7}"/>
              </a:ext>
            </a:extLst>
          </p:cNvPr>
          <p:cNvSpPr txBox="1"/>
          <p:nvPr/>
        </p:nvSpPr>
        <p:spPr>
          <a:xfrm>
            <a:off x="2119086" y="679539"/>
            <a:ext cx="551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14. assets from payables</a:t>
            </a:r>
          </a:p>
        </p:txBody>
      </p:sp>
    </p:spTree>
    <p:extLst>
      <p:ext uri="{BB962C8B-B14F-4D97-AF65-F5344CB8AC3E}">
        <p14:creationId xmlns:p14="http://schemas.microsoft.com/office/powerpoint/2010/main" val="302446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C3B71-B67B-A5EB-5BDE-55097AB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E3EC5B-2D6A-9CD7-BE69-83B513A10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3" y="2792524"/>
            <a:ext cx="4929700" cy="361740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A49973-E1D1-71D2-33AF-B53CDD278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644" y="2800572"/>
            <a:ext cx="4929700" cy="3732963"/>
          </a:xfrm>
          <a:prstGeom prst="rect">
            <a:avLst/>
          </a:prstGeom>
        </p:spPr>
      </p:pic>
      <p:sp>
        <p:nvSpPr>
          <p:cNvPr id="11" name="Arrow: Left-Up 10">
            <a:extLst>
              <a:ext uri="{FF2B5EF4-FFF2-40B4-BE49-F238E27FC236}">
                <a16:creationId xmlns:a16="http://schemas.microsoft.com/office/drawing/2014/main" id="{6FB6D0D6-CE8B-0514-2D7F-8AC92EE55C23}"/>
              </a:ext>
            </a:extLst>
          </p:cNvPr>
          <p:cNvSpPr/>
          <p:nvPr/>
        </p:nvSpPr>
        <p:spPr>
          <a:xfrm rot="13778386">
            <a:off x="5526518" y="1574656"/>
            <a:ext cx="1291290" cy="1394321"/>
          </a:xfrm>
          <a:prstGeom prst="leftUpArrow">
            <a:avLst>
              <a:gd name="adj1" fmla="val 14382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55024-2CF3-525F-56DD-A10064314B52}"/>
              </a:ext>
            </a:extLst>
          </p:cNvPr>
          <p:cNvSpPr txBox="1"/>
          <p:nvPr/>
        </p:nvSpPr>
        <p:spPr>
          <a:xfrm>
            <a:off x="2554514" y="787782"/>
            <a:ext cx="680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Enter </a:t>
            </a:r>
            <a:r>
              <a:rPr lang="en-US" sz="20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Century Gothic" panose="020B0502020202020204"/>
              </a:rPr>
              <a:t>supplier number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Invoice date, GL date, invoice number and invoice amount in the header.</a:t>
            </a:r>
          </a:p>
        </p:txBody>
      </p:sp>
    </p:spTree>
    <p:extLst>
      <p:ext uri="{BB962C8B-B14F-4D97-AF65-F5344CB8AC3E}">
        <p14:creationId xmlns:p14="http://schemas.microsoft.com/office/powerpoint/2010/main" val="182957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0504-62F2-A276-6F2F-CC496147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5EFA45-6994-9195-A69C-418CCBC2A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4" y="1454521"/>
            <a:ext cx="5920646" cy="397798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A93135-F953-4F34-5B29-642B7F84F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6222"/>
            <a:ext cx="6096000" cy="39017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8164CB-54B5-E19A-192C-31CD5A25235D}"/>
              </a:ext>
            </a:extLst>
          </p:cNvPr>
          <p:cNvSpPr/>
          <p:nvPr/>
        </p:nvSpPr>
        <p:spPr>
          <a:xfrm>
            <a:off x="6464709" y="1294569"/>
            <a:ext cx="5358581" cy="11798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Press on </a:t>
            </a:r>
            <a:r>
              <a:rPr lang="en-US" sz="2000" b="1" dirty="0">
                <a:solidFill>
                  <a:schemeClr val="tx1"/>
                </a:solidFill>
              </a:rPr>
              <a:t>distribution to enter amount, GL date, account and asset book.</a:t>
            </a:r>
          </a:p>
        </p:txBody>
      </p:sp>
    </p:spTree>
    <p:extLst>
      <p:ext uri="{BB962C8B-B14F-4D97-AF65-F5344CB8AC3E}">
        <p14:creationId xmlns:p14="http://schemas.microsoft.com/office/powerpoint/2010/main" val="44891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F1386-7904-DFA0-AD5C-69B41CD2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83CF0D-5DCE-047F-83C5-755AF3CBA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5" y="2940981"/>
            <a:ext cx="5909836" cy="391701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0FF8E4-6846-06CF-CB17-47EBBE466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92464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AD71461-D9C4-F664-0DC1-CCB1DE70592A}"/>
              </a:ext>
            </a:extLst>
          </p:cNvPr>
          <p:cNvSpPr/>
          <p:nvPr/>
        </p:nvSpPr>
        <p:spPr>
          <a:xfrm>
            <a:off x="1315468" y="1152907"/>
            <a:ext cx="3806381" cy="764383"/>
          </a:xfrm>
          <a:prstGeom prst="rightArrow">
            <a:avLst>
              <a:gd name="adj1" fmla="val 43783"/>
              <a:gd name="adj2" fmla="val 479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Press on </a:t>
            </a:r>
            <a:r>
              <a:rPr lang="en-US" b="1" dirty="0">
                <a:solidFill>
                  <a:schemeClr val="tx1"/>
                </a:solidFill>
              </a:rPr>
              <a:t>actions 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058F0F8-C070-850E-2988-04481020B037}"/>
              </a:ext>
            </a:extLst>
          </p:cNvPr>
          <p:cNvSpPr/>
          <p:nvPr/>
        </p:nvSpPr>
        <p:spPr>
          <a:xfrm>
            <a:off x="7751566" y="4693228"/>
            <a:ext cx="3529780" cy="69809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Choose validate</a:t>
            </a:r>
          </a:p>
        </p:txBody>
      </p:sp>
    </p:spTree>
    <p:extLst>
      <p:ext uri="{BB962C8B-B14F-4D97-AF65-F5344CB8AC3E}">
        <p14:creationId xmlns:p14="http://schemas.microsoft.com/office/powerpoint/2010/main" val="2645271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E270F-3C0A-82C8-A07B-6BF1B648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A6B90-010C-9B28-07DE-1B949551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2393124"/>
            <a:ext cx="5511017" cy="3939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DA730-4467-9EF6-F4B1-652A67F88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6" y="2393123"/>
            <a:ext cx="5406674" cy="393988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09927F1-9D39-2F1D-5F41-64C8E7320517}"/>
              </a:ext>
            </a:extLst>
          </p:cNvPr>
          <p:cNvSpPr/>
          <p:nvPr/>
        </p:nvSpPr>
        <p:spPr>
          <a:xfrm>
            <a:off x="3235346" y="1612489"/>
            <a:ext cx="314633" cy="71180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1CB778-4789-4227-065B-1C590BF6AB0B}"/>
              </a:ext>
            </a:extLst>
          </p:cNvPr>
          <p:cNvSpPr/>
          <p:nvPr/>
        </p:nvSpPr>
        <p:spPr>
          <a:xfrm>
            <a:off x="1582994" y="629265"/>
            <a:ext cx="3559277" cy="7118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Now invoice becoming validated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7B0895-D109-7188-2C41-C6AB48A7E5B8}"/>
              </a:ext>
            </a:extLst>
          </p:cNvPr>
          <p:cNvSpPr/>
          <p:nvPr/>
        </p:nvSpPr>
        <p:spPr>
          <a:xfrm>
            <a:off x="7831394" y="629265"/>
            <a:ext cx="3559277" cy="7118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Press</a:t>
            </a:r>
            <a:r>
              <a:rPr lang="en-US" sz="2000" b="1" dirty="0">
                <a:solidFill>
                  <a:schemeClr val="tx1"/>
                </a:solidFill>
              </a:rPr>
              <a:t> actions to create accounting.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CB9B8D7-A248-A68D-16AA-B6FA177E9DEE}"/>
              </a:ext>
            </a:extLst>
          </p:cNvPr>
          <p:cNvSpPr/>
          <p:nvPr/>
        </p:nvSpPr>
        <p:spPr>
          <a:xfrm>
            <a:off x="9453715" y="1511194"/>
            <a:ext cx="314633" cy="71180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43801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CDD3B-D6F6-813D-4EEB-DE6369B5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04620-D5ED-2CE7-AE5C-425F9B03D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55" y="2045184"/>
            <a:ext cx="7599880" cy="439494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CDE28A9-39A0-4F72-4DCA-88A5335B860C}"/>
              </a:ext>
            </a:extLst>
          </p:cNvPr>
          <p:cNvSpPr/>
          <p:nvPr/>
        </p:nvSpPr>
        <p:spPr>
          <a:xfrm>
            <a:off x="3401961" y="452284"/>
            <a:ext cx="6066504" cy="1238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The invoice has been completed</a:t>
            </a:r>
          </a:p>
        </p:txBody>
      </p:sp>
    </p:spTree>
    <p:extLst>
      <p:ext uri="{BB962C8B-B14F-4D97-AF65-F5344CB8AC3E}">
        <p14:creationId xmlns:p14="http://schemas.microsoft.com/office/powerpoint/2010/main" val="385111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CC9E2-18BD-D983-02D1-568C3C654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079170-3D9C-E324-D251-A7D18CB50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02" y="2120197"/>
            <a:ext cx="3517118" cy="294417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5A9173-A867-E6AC-180C-8F592C65E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7" y="2120196"/>
            <a:ext cx="3537345" cy="294417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9A96B4-3D6C-1030-27DF-4144033973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120197"/>
            <a:ext cx="3517120" cy="29441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DB44D-B6A0-2D8C-4A43-1103A744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3D1F577-7E55-4B7B-BBD2-DB4270687342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3D4233-9A29-A2F0-FDA2-B3E8D99A5116}"/>
              </a:ext>
            </a:extLst>
          </p:cNvPr>
          <p:cNvSpPr/>
          <p:nvPr/>
        </p:nvSpPr>
        <p:spPr>
          <a:xfrm>
            <a:off x="3129280" y="406184"/>
            <a:ext cx="6380480" cy="7317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10. Create Book</a:t>
            </a:r>
          </a:p>
        </p:txBody>
      </p:sp>
    </p:spTree>
    <p:extLst>
      <p:ext uri="{BB962C8B-B14F-4D97-AF65-F5344CB8AC3E}">
        <p14:creationId xmlns:p14="http://schemas.microsoft.com/office/powerpoint/2010/main" val="144928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9E6AC0-C10D-C37C-EE7B-3CD93C69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7EBE4-203A-4F50-BCB0-2F45C82DE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29" y="3018503"/>
            <a:ext cx="5751871" cy="3693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5C11-BCE0-3E98-7239-85060BB48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3" y="1226424"/>
            <a:ext cx="6256725" cy="3620879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6478949-F1B1-F63E-D3D3-CEAF6A7D1E51}"/>
              </a:ext>
            </a:extLst>
          </p:cNvPr>
          <p:cNvSpPr/>
          <p:nvPr/>
        </p:nvSpPr>
        <p:spPr>
          <a:xfrm>
            <a:off x="7575053" y="1690079"/>
            <a:ext cx="3785419" cy="119826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Run mass addition's report.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AD876AB-DA8A-C7EA-C75F-491923EDA4B4}"/>
              </a:ext>
            </a:extLst>
          </p:cNvPr>
          <p:cNvSpPr/>
          <p:nvPr/>
        </p:nvSpPr>
        <p:spPr>
          <a:xfrm>
            <a:off x="1311579" y="5254140"/>
            <a:ext cx="4237703" cy="81607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Press on </a:t>
            </a:r>
            <a:r>
              <a:rPr lang="en-US" sz="2000" b="1" dirty="0">
                <a:solidFill>
                  <a:schemeClr val="tx1"/>
                </a:solidFill>
              </a:rPr>
              <a:t>submit a new request</a:t>
            </a:r>
          </a:p>
        </p:txBody>
      </p:sp>
    </p:spTree>
    <p:extLst>
      <p:ext uri="{BB962C8B-B14F-4D97-AF65-F5344CB8AC3E}">
        <p14:creationId xmlns:p14="http://schemas.microsoft.com/office/powerpoint/2010/main" val="326448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ADD7C-9018-CA8F-31C5-B3D63586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58D1C-C841-1BB5-B428-1125F79E1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4" y="2652787"/>
            <a:ext cx="5810865" cy="378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38DECB-5E51-5753-11A3-552776CF5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3" y="2652787"/>
            <a:ext cx="5745447" cy="378967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F0F1A7-7706-C346-B88F-7CE4265EC139}"/>
              </a:ext>
            </a:extLst>
          </p:cNvPr>
          <p:cNvSpPr/>
          <p:nvPr/>
        </p:nvSpPr>
        <p:spPr>
          <a:xfrm>
            <a:off x="3300231" y="721644"/>
            <a:ext cx="5745447" cy="7669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Choose the name of request and Enter parameters.</a:t>
            </a:r>
          </a:p>
        </p:txBody>
      </p:sp>
      <p:sp>
        <p:nvSpPr>
          <p:cNvPr id="8" name="Arrow: Left-Up 7">
            <a:extLst>
              <a:ext uri="{FF2B5EF4-FFF2-40B4-BE49-F238E27FC236}">
                <a16:creationId xmlns:a16="http://schemas.microsoft.com/office/drawing/2014/main" id="{AE19993F-1505-E9E3-8EFF-C5D2DBA9CE95}"/>
              </a:ext>
            </a:extLst>
          </p:cNvPr>
          <p:cNvSpPr/>
          <p:nvPr/>
        </p:nvSpPr>
        <p:spPr>
          <a:xfrm rot="13861325">
            <a:off x="5252770" y="1488304"/>
            <a:ext cx="1509480" cy="1662312"/>
          </a:xfrm>
          <a:prstGeom prst="leftUpArrow">
            <a:avLst>
              <a:gd name="adj1" fmla="val 8033"/>
              <a:gd name="adj2" fmla="val 15029"/>
              <a:gd name="adj3" fmla="val 199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142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DC4F78-5CB9-D09E-2EEC-C72FDD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784D0-C29B-58AF-E4F9-362B28D6D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25" y="1917578"/>
            <a:ext cx="7727350" cy="46943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303329-AB8D-4527-003F-042973B7E2A1}"/>
              </a:ext>
            </a:extLst>
          </p:cNvPr>
          <p:cNvSpPr/>
          <p:nvPr/>
        </p:nvSpPr>
        <p:spPr>
          <a:xfrm>
            <a:off x="2949677" y="698090"/>
            <a:ext cx="6410633" cy="8750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C000"/>
                </a:solidFill>
              </a:rPr>
              <a:t>Ensure that the request has been done correctly. </a:t>
            </a:r>
          </a:p>
        </p:txBody>
      </p:sp>
    </p:spTree>
    <p:extLst>
      <p:ext uri="{BB962C8B-B14F-4D97-AF65-F5344CB8AC3E}">
        <p14:creationId xmlns:p14="http://schemas.microsoft.com/office/powerpoint/2010/main" val="313757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DD5DA-3F55-F85A-8FC8-27BB78C8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A27AB-C6D9-34AF-37EB-479AA8361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40" y="1997810"/>
            <a:ext cx="7475488" cy="45258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1E19A01-7209-C7D7-1AEB-16E77F33F94A}"/>
              </a:ext>
            </a:extLst>
          </p:cNvPr>
          <p:cNvSpPr/>
          <p:nvPr/>
        </p:nvSpPr>
        <p:spPr>
          <a:xfrm>
            <a:off x="4257368" y="688258"/>
            <a:ext cx="3972232" cy="8849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Open assets vision operations.</a:t>
            </a:r>
          </a:p>
        </p:txBody>
      </p:sp>
    </p:spTree>
    <p:extLst>
      <p:ext uri="{BB962C8B-B14F-4D97-AF65-F5344CB8AC3E}">
        <p14:creationId xmlns:p14="http://schemas.microsoft.com/office/powerpoint/2010/main" val="519616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A84A-49F3-D589-910A-24FAD788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00A2-9B36-022D-4A5C-8DD5481EB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6" y="0"/>
            <a:ext cx="5936494" cy="3792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E5C7B-4A1A-D04B-BE11-7DA57BCD6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945"/>
            <a:ext cx="6096000" cy="3635055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7F3F5961-93BD-9C20-C9E5-296BD7AA8DFD}"/>
              </a:ext>
            </a:extLst>
          </p:cNvPr>
          <p:cNvSpPr/>
          <p:nvPr/>
        </p:nvSpPr>
        <p:spPr>
          <a:xfrm>
            <a:off x="7079226" y="1704593"/>
            <a:ext cx="4847303" cy="835742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Run prepare mass addition’s request.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EAC896A-2C02-C27D-460E-CC0FD0BCA96A}"/>
              </a:ext>
            </a:extLst>
          </p:cNvPr>
          <p:cNvSpPr/>
          <p:nvPr/>
        </p:nvSpPr>
        <p:spPr>
          <a:xfrm>
            <a:off x="1311579" y="5254140"/>
            <a:ext cx="4237703" cy="81607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92D050"/>
                </a:solidFill>
              </a:rPr>
              <a:t>Press on </a:t>
            </a:r>
            <a:r>
              <a:rPr lang="en-US" sz="2000" b="1" dirty="0">
                <a:solidFill>
                  <a:schemeClr val="tx1"/>
                </a:solidFill>
              </a:rPr>
              <a:t>submit a new request</a:t>
            </a:r>
          </a:p>
        </p:txBody>
      </p:sp>
    </p:spTree>
    <p:extLst>
      <p:ext uri="{BB962C8B-B14F-4D97-AF65-F5344CB8AC3E}">
        <p14:creationId xmlns:p14="http://schemas.microsoft.com/office/powerpoint/2010/main" val="4050902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8EBD1-6BC2-E440-A89D-D196F183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B681C-9412-A843-C15C-99ECA59BC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07" y="2229398"/>
            <a:ext cx="6587612" cy="4353299"/>
          </a:xfrm>
          <a:prstGeom prst="rect">
            <a:avLst/>
          </a:prstGeom>
        </p:spPr>
      </p:pic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4D669A09-F043-253A-8C46-0AF05C6824E4}"/>
              </a:ext>
            </a:extLst>
          </p:cNvPr>
          <p:cNvSpPr/>
          <p:nvPr/>
        </p:nvSpPr>
        <p:spPr>
          <a:xfrm>
            <a:off x="3401960" y="617049"/>
            <a:ext cx="5594555" cy="1071716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Choose prepare mass addition and book.</a:t>
            </a:r>
          </a:p>
        </p:txBody>
      </p:sp>
    </p:spTree>
    <p:extLst>
      <p:ext uri="{BB962C8B-B14F-4D97-AF65-F5344CB8AC3E}">
        <p14:creationId xmlns:p14="http://schemas.microsoft.com/office/powerpoint/2010/main" val="3148298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39D04-BBD5-A5BE-EFCE-0DCEC542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6E290-8AC8-49A2-8A9F-55553AE9A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77" y="2526890"/>
            <a:ext cx="6383927" cy="37678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309B0E-FD26-9D1A-E4C3-270B14DC659B}"/>
              </a:ext>
            </a:extLst>
          </p:cNvPr>
          <p:cNvSpPr/>
          <p:nvPr/>
        </p:nvSpPr>
        <p:spPr>
          <a:xfrm>
            <a:off x="3035377" y="787782"/>
            <a:ext cx="6383927" cy="7657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Find a prepare mass addition request.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3B31496-E541-6B12-7928-DFCC28C9C69B}"/>
              </a:ext>
            </a:extLst>
          </p:cNvPr>
          <p:cNvSpPr/>
          <p:nvPr/>
        </p:nvSpPr>
        <p:spPr>
          <a:xfrm>
            <a:off x="6006114" y="1553497"/>
            <a:ext cx="442451" cy="521110"/>
          </a:xfrm>
          <a:prstGeom prst="downArrow">
            <a:avLst>
              <a:gd name="adj1" fmla="val 50000"/>
              <a:gd name="adj2" fmla="val 349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579417-E0F1-9B5C-7CE4-DD76B628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D0C4C-F49A-D15C-8FAC-94F3D4C9D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29" y="2243535"/>
            <a:ext cx="5913632" cy="429805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C1105A-CA34-025E-C850-D1BE1584E014}"/>
              </a:ext>
            </a:extLst>
          </p:cNvPr>
          <p:cNvSpPr/>
          <p:nvPr/>
        </p:nvSpPr>
        <p:spPr>
          <a:xfrm>
            <a:off x="2949677" y="698090"/>
            <a:ext cx="6410633" cy="8750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Ensure that the request has been done correctly.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71B319B-66B0-A9E4-DCFD-DEB91A838D2D}"/>
              </a:ext>
            </a:extLst>
          </p:cNvPr>
          <p:cNvSpPr/>
          <p:nvPr/>
        </p:nvSpPr>
        <p:spPr>
          <a:xfrm>
            <a:off x="5933767" y="1573161"/>
            <a:ext cx="442451" cy="521110"/>
          </a:xfrm>
          <a:prstGeom prst="downArrow">
            <a:avLst>
              <a:gd name="adj1" fmla="val 50000"/>
              <a:gd name="adj2" fmla="val 349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27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B751-5ACF-F161-3FB3-2358D0C5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60" y="1263595"/>
            <a:ext cx="5607179" cy="7028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/>
              <a:t>Press on prepare mass additions and choose the asset.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847D09-4FCD-17C7-A346-D513AC10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399A4-A3A4-A345-1686-3773D8C4D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0" y="2136093"/>
            <a:ext cx="5093110" cy="3653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42909-6D74-E00D-4E9B-B498D98A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9" y="1"/>
            <a:ext cx="3907153" cy="3040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A7AFCA-360A-C400-5149-37685A4CE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02" y="3196519"/>
            <a:ext cx="5264217" cy="3324769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26476AF-34C8-1220-760E-BBDC3F27DA52}"/>
              </a:ext>
            </a:extLst>
          </p:cNvPr>
          <p:cNvCxnSpPr>
            <a:endCxn id="4" idx="1"/>
          </p:cNvCxnSpPr>
          <p:nvPr/>
        </p:nvCxnSpPr>
        <p:spPr>
          <a:xfrm>
            <a:off x="5291900" y="3643086"/>
            <a:ext cx="1608202" cy="1215818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50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45536-48C8-0B68-A3A8-886047D6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C24E3-8345-4CEE-5566-B70436CE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2401603"/>
            <a:ext cx="5518434" cy="3782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D3C0E-68D8-30C5-992B-383498B3F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10" y="2401602"/>
            <a:ext cx="5255207" cy="3782887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298B217-9C55-3566-18E3-A8245CC143A9}"/>
              </a:ext>
            </a:extLst>
          </p:cNvPr>
          <p:cNvSpPr/>
          <p:nvPr/>
        </p:nvSpPr>
        <p:spPr>
          <a:xfrm>
            <a:off x="8357419" y="1396181"/>
            <a:ext cx="1946787" cy="904567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30D091A-C6C4-A284-A6AF-E7A331393FF4}"/>
              </a:ext>
            </a:extLst>
          </p:cNvPr>
          <p:cNvSpPr/>
          <p:nvPr/>
        </p:nvSpPr>
        <p:spPr>
          <a:xfrm>
            <a:off x="2079522" y="1396181"/>
            <a:ext cx="1946787" cy="904567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Asset Details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5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click setup – asset system – asset category</a:t>
            </a:r>
            <a:endParaRPr lang="hi-IN" sz="2000" b="1" dirty="0"/>
          </a:p>
        </p:txBody>
      </p:sp>
      <p:pic>
        <p:nvPicPr>
          <p:cNvPr id="17410" name="Picture 2" descr="D:\Pictures\17 cat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3"/>
          <a:stretch/>
        </p:blipFill>
        <p:spPr bwMode="auto">
          <a:xfrm>
            <a:off x="2566220" y="2109019"/>
            <a:ext cx="8332838" cy="43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47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83D8-8B97-1EAE-E024-96193ABC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086" y="1267173"/>
            <a:ext cx="7121346" cy="528797"/>
          </a:xfrm>
        </p:spPr>
        <p:txBody>
          <a:bodyPr>
            <a:normAutofit/>
          </a:bodyPr>
          <a:lstStyle/>
          <a:p>
            <a:r>
              <a:rPr lang="en-US" sz="2400" b="1" dirty="0"/>
              <a:t>Run a request to make mass addition posted.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C8395-4E3C-8DC9-2C9B-C2D24306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4A003-3185-1E1C-893C-315F857B3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5" y="2439034"/>
            <a:ext cx="5349618" cy="422638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C33A0A-9924-943F-13B5-3742E969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08" y="2439034"/>
            <a:ext cx="5639040" cy="42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32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6F8E7-B2CC-4891-B5EF-78074A28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25524-F9DD-C01B-32BE-A2AA8B107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0" y="1515917"/>
            <a:ext cx="5677392" cy="5342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66336-66CB-FC15-F023-475C4893D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39284"/>
            <a:ext cx="5503006" cy="362743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6E2DEB-1188-BFA6-2812-635B7DF93E75}"/>
              </a:ext>
            </a:extLst>
          </p:cNvPr>
          <p:cNvSpPr/>
          <p:nvPr/>
        </p:nvSpPr>
        <p:spPr>
          <a:xfrm>
            <a:off x="6980904" y="1801052"/>
            <a:ext cx="4119716" cy="8044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Search for a request.</a:t>
            </a:r>
          </a:p>
        </p:txBody>
      </p:sp>
    </p:spTree>
    <p:extLst>
      <p:ext uri="{BB962C8B-B14F-4D97-AF65-F5344CB8AC3E}">
        <p14:creationId xmlns:p14="http://schemas.microsoft.com/office/powerpoint/2010/main" val="710467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A7B36-0E8C-5A5E-364B-671CF65E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42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ED956B-87CA-0C59-5EF1-07E3338EFE81}"/>
              </a:ext>
            </a:extLst>
          </p:cNvPr>
          <p:cNvSpPr/>
          <p:nvPr/>
        </p:nvSpPr>
        <p:spPr>
          <a:xfrm>
            <a:off x="2728448" y="532808"/>
            <a:ext cx="6410633" cy="8750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Ensure that the request has been done correctly.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92112D3-E9C7-5445-85AE-7264E1A4C6B5}"/>
              </a:ext>
            </a:extLst>
          </p:cNvPr>
          <p:cNvSpPr/>
          <p:nvPr/>
        </p:nvSpPr>
        <p:spPr>
          <a:xfrm>
            <a:off x="5734573" y="1407879"/>
            <a:ext cx="442451" cy="521110"/>
          </a:xfrm>
          <a:prstGeom prst="downArrow">
            <a:avLst>
              <a:gd name="adj1" fmla="val 50000"/>
              <a:gd name="adj2" fmla="val 349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1519D2-ACC7-E661-E801-4FF91452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50" y="2094271"/>
            <a:ext cx="6454699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7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9C8B-0070-0FBC-C4A7-B9EA1588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3A243-D2BD-4FCC-C1CB-693961762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87" y="3291531"/>
            <a:ext cx="5481013" cy="3566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FF6FB-437B-4F82-9A58-CA348A4A7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1" y="3291531"/>
            <a:ext cx="5481013" cy="356646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A8E0C8-B68F-C1DB-7040-6F3A06FDEF2E}"/>
              </a:ext>
            </a:extLst>
          </p:cNvPr>
          <p:cNvSpPr/>
          <p:nvPr/>
        </p:nvSpPr>
        <p:spPr>
          <a:xfrm>
            <a:off x="806246" y="1258530"/>
            <a:ext cx="4050890" cy="7767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Press on prepare mass additions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D1F96C-DDE7-BB8E-D90B-83A779D38878}"/>
              </a:ext>
            </a:extLst>
          </p:cNvPr>
          <p:cNvSpPr/>
          <p:nvPr/>
        </p:nvSpPr>
        <p:spPr>
          <a:xfrm>
            <a:off x="7565923" y="1258530"/>
            <a:ext cx="4050890" cy="7767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Choose cars-</a:t>
            </a:r>
            <a:r>
              <a:rPr lang="en-US" sz="2400" b="1" dirty="0" err="1">
                <a:solidFill>
                  <a:schemeClr val="tx1"/>
                </a:solidFill>
              </a:rPr>
              <a:t>chevrolet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9030961-1AED-982C-9577-CA3A22AFA4A8}"/>
              </a:ext>
            </a:extLst>
          </p:cNvPr>
          <p:cNvSpPr/>
          <p:nvPr/>
        </p:nvSpPr>
        <p:spPr>
          <a:xfrm>
            <a:off x="2359743" y="2035277"/>
            <a:ext cx="471948" cy="1256254"/>
          </a:xfrm>
          <a:prstGeom prst="downArrow">
            <a:avLst>
              <a:gd name="adj1" fmla="val 22840"/>
              <a:gd name="adj2" fmla="val 413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ECCE069-1F45-FC97-6BDF-5926AE25792C}"/>
              </a:ext>
            </a:extLst>
          </p:cNvPr>
          <p:cNvSpPr/>
          <p:nvPr/>
        </p:nvSpPr>
        <p:spPr>
          <a:xfrm>
            <a:off x="9355394" y="2035277"/>
            <a:ext cx="471948" cy="1256254"/>
          </a:xfrm>
          <a:prstGeom prst="downArrow">
            <a:avLst>
              <a:gd name="adj1" fmla="val 22840"/>
              <a:gd name="adj2" fmla="val 413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1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4761E-833E-2C8F-DA7D-73E356B1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83306-5ACC-F3EC-0F1F-94F89B7B8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87" y="2400698"/>
            <a:ext cx="5654530" cy="3833192"/>
          </a:xfrm>
          <a:prstGeom prst="rect">
            <a:avLst/>
          </a:prstGeom>
        </p:spPr>
      </p:pic>
      <p:sp>
        <p:nvSpPr>
          <p:cNvPr id="6" name="Callout: Down Arrow 5">
            <a:extLst>
              <a:ext uri="{FF2B5EF4-FFF2-40B4-BE49-F238E27FC236}">
                <a16:creationId xmlns:a16="http://schemas.microsoft.com/office/drawing/2014/main" id="{81FAF67D-D82E-AA7D-984D-B849C2879804}"/>
              </a:ext>
            </a:extLst>
          </p:cNvPr>
          <p:cNvSpPr/>
          <p:nvPr/>
        </p:nvSpPr>
        <p:spPr>
          <a:xfrm>
            <a:off x="4124633" y="983227"/>
            <a:ext cx="4218038" cy="1417471"/>
          </a:xfrm>
          <a:prstGeom prst="downArrowCallout">
            <a:avLst>
              <a:gd name="adj1" fmla="val 17140"/>
              <a:gd name="adj2" fmla="val 29123"/>
              <a:gd name="adj3" fmla="val 28993"/>
              <a:gd name="adj4" fmla="val 408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Ensure that posted.</a:t>
            </a:r>
          </a:p>
        </p:txBody>
      </p:sp>
    </p:spTree>
    <p:extLst>
      <p:ext uri="{BB962C8B-B14F-4D97-AF65-F5344CB8AC3E}">
        <p14:creationId xmlns:p14="http://schemas.microsoft.com/office/powerpoint/2010/main" val="3400168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A43BC-4B0C-3EAC-893C-CE2C4224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96B23-1DAF-DE87-59DC-B37D1407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1" y="231709"/>
            <a:ext cx="4276976" cy="2968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295D40-D19B-BCD4-DFA8-56F9EA00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1" y="3314541"/>
            <a:ext cx="4276976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E15E59-9E37-D06E-488F-1C5EE248A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68" y="3314541"/>
            <a:ext cx="4434293" cy="354345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47E4BE-C98D-D4BA-D515-4DF229E6B810}"/>
              </a:ext>
            </a:extLst>
          </p:cNvPr>
          <p:cNvSpPr/>
          <p:nvPr/>
        </p:nvSpPr>
        <p:spPr>
          <a:xfrm>
            <a:off x="1311579" y="1594029"/>
            <a:ext cx="4276977" cy="9230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Search for asset </a:t>
            </a:r>
          </a:p>
        </p:txBody>
      </p:sp>
    </p:spTree>
    <p:extLst>
      <p:ext uri="{BB962C8B-B14F-4D97-AF65-F5344CB8AC3E}">
        <p14:creationId xmlns:p14="http://schemas.microsoft.com/office/powerpoint/2010/main" val="4078047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A9642-1DD9-82B5-55D1-D4D619E9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177E3-8FBD-B597-63DD-15EEE4CC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83" y="2836321"/>
            <a:ext cx="5236806" cy="37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1C5C9-C8F9-9F78-66D6-70127D18B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" y="2836321"/>
            <a:ext cx="5517015" cy="369602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E39EAA-3A6F-7492-52F4-6CEF1AD695EA}"/>
              </a:ext>
            </a:extLst>
          </p:cNvPr>
          <p:cNvSpPr/>
          <p:nvPr/>
        </p:nvSpPr>
        <p:spPr>
          <a:xfrm>
            <a:off x="3746090" y="787782"/>
            <a:ext cx="4513007" cy="10803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Information about asset.</a:t>
            </a:r>
          </a:p>
        </p:txBody>
      </p:sp>
    </p:spTree>
    <p:extLst>
      <p:ext uri="{BB962C8B-B14F-4D97-AF65-F5344CB8AC3E}">
        <p14:creationId xmlns:p14="http://schemas.microsoft.com/office/powerpoint/2010/main" val="3672122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2D759-569C-83FC-8D00-3CFBAE1EC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15.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28FA-9C6C-85F8-1828-83CD819E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B8D0AA-E971-01BC-ADC1-7EB4F83A83B8}"/>
              </a:ext>
            </a:extLst>
          </p:cNvPr>
          <p:cNvSpPr/>
          <p:nvPr/>
        </p:nvSpPr>
        <p:spPr>
          <a:xfrm>
            <a:off x="3532686" y="1415846"/>
            <a:ext cx="3161071" cy="12808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Add an asset in order to make production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83BC5-36F9-4B41-01A6-B921EB91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832" y="787783"/>
            <a:ext cx="3575185" cy="238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3DB2A3-9DCE-B5AE-A1E2-AFBA6C19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832" y="3428999"/>
            <a:ext cx="3575185" cy="2840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A498FA-CC22-163D-FA35-CD52B5EEC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86" y="3506975"/>
            <a:ext cx="3769749" cy="27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41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F989-F6C3-83F7-2351-1725A556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D36E0-0C2E-FA1F-8384-182F8366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76" y="813221"/>
            <a:ext cx="3244647" cy="2103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7B7052-14FB-A2BE-B307-9C22D8591145}"/>
              </a:ext>
            </a:extLst>
          </p:cNvPr>
          <p:cNvSpPr/>
          <p:nvPr/>
        </p:nvSpPr>
        <p:spPr>
          <a:xfrm>
            <a:off x="5589639" y="1433720"/>
            <a:ext cx="1563329" cy="18509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C0000"/>
                </a:solidFill>
              </a:rPr>
              <a:t>Steps to add the asset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19891-FDE8-A658-F447-5AC51FFBD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01" y="631054"/>
            <a:ext cx="3712745" cy="2252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F5945-5DA6-45E8-74B6-59D8C7810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821" y="3885469"/>
            <a:ext cx="3537155" cy="215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D70D4-0600-35D8-230C-4A00B519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033" y="3656415"/>
            <a:ext cx="4381193" cy="26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59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D612-685F-3504-1CB5-D57E48DA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4455843" cy="1280890"/>
          </a:xfrm>
        </p:spPr>
        <p:txBody>
          <a:bodyPr>
            <a:normAutofit/>
          </a:bodyPr>
          <a:lstStyle/>
          <a:p>
            <a:r>
              <a:rPr lang="en-US" sz="2400" b="1" dirty="0"/>
              <a:t>Now specify the account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DADE7-98BF-3D1E-6E30-440DEDEE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684F-9E4F-5E06-752E-41A8CC5E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632" y="0"/>
            <a:ext cx="3952568" cy="271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12EB1-6CE0-3A67-24CD-57DD0364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359" y="3183808"/>
            <a:ext cx="4297113" cy="2627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0E53D8-B372-4C84-E85A-E4D9DBB7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815" y="3498594"/>
            <a:ext cx="3616931" cy="223115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CC8D108-2EF0-8C2A-1526-84AB72538B73}"/>
              </a:ext>
            </a:extLst>
          </p:cNvPr>
          <p:cNvSpPr/>
          <p:nvPr/>
        </p:nvSpPr>
        <p:spPr>
          <a:xfrm>
            <a:off x="3156155" y="1128253"/>
            <a:ext cx="2359742" cy="230074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C0000"/>
                </a:solidFill>
              </a:rPr>
              <a:t>finished</a:t>
            </a:r>
          </a:p>
        </p:txBody>
      </p:sp>
    </p:spTree>
    <p:extLst>
      <p:ext uri="{BB962C8B-B14F-4D97-AF65-F5344CB8AC3E}">
        <p14:creationId xmlns:p14="http://schemas.microsoft.com/office/powerpoint/2010/main" val="130791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11. Category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( major: cars and minors: Chevrolet ) </a:t>
            </a:r>
            <a:endParaRPr lang="hi-IN" sz="2000" b="1" dirty="0"/>
          </a:p>
        </p:txBody>
      </p:sp>
      <p:pic>
        <p:nvPicPr>
          <p:cNvPr id="18434" name="Picture 2" descr="D:\Pictures\18 c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19" y="1425917"/>
            <a:ext cx="8126362" cy="480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5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54AB-DA10-3295-F245-2F26D7E2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Beginning production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95042-8CE3-75F4-49E6-4761918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7B499-905F-0407-8A65-824DEC608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804" y="1409700"/>
            <a:ext cx="59626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07DFD-FC5D-3E4A-9BDF-7355C894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6EF8B-A53A-1679-9BFD-171851F9D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974" y="460733"/>
            <a:ext cx="4677235" cy="242995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B8E05-BAD1-0DF6-8E04-2E01D0B554D9}"/>
              </a:ext>
            </a:extLst>
          </p:cNvPr>
          <p:cNvSpPr/>
          <p:nvPr/>
        </p:nvSpPr>
        <p:spPr>
          <a:xfrm>
            <a:off x="2168013" y="1681316"/>
            <a:ext cx="4055806" cy="17476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C0000"/>
                </a:solidFill>
              </a:rPr>
              <a:t>After identifying book press new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DC045-C739-E6AF-6BB5-F3D067E2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98" y="3429000"/>
            <a:ext cx="5301585" cy="26894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0808C9D-DC5A-32C5-84F7-52F0823541F3}"/>
              </a:ext>
            </a:extLst>
          </p:cNvPr>
          <p:cNvSpPr/>
          <p:nvPr/>
        </p:nvSpPr>
        <p:spPr>
          <a:xfrm>
            <a:off x="2035277" y="3967317"/>
            <a:ext cx="3878826" cy="154858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C0000"/>
                </a:solidFill>
              </a:rPr>
              <a:t>Use the asset we add before</a:t>
            </a:r>
          </a:p>
        </p:txBody>
      </p:sp>
    </p:spTree>
    <p:extLst>
      <p:ext uri="{BB962C8B-B14F-4D97-AF65-F5344CB8AC3E}">
        <p14:creationId xmlns:p14="http://schemas.microsoft.com/office/powerpoint/2010/main" val="11078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67418-85D6-6DAE-84E8-0BFE6720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D5CD4-A383-54FF-1E3A-6D208A78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74" y="3014910"/>
            <a:ext cx="5636119" cy="3843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A3238-F09F-367A-CEC6-5D20DD3A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1" y="3014910"/>
            <a:ext cx="5636119" cy="384308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5990D7-E776-6F6B-867C-9BFDF165CD74}"/>
              </a:ext>
            </a:extLst>
          </p:cNvPr>
          <p:cNvSpPr/>
          <p:nvPr/>
        </p:nvSpPr>
        <p:spPr>
          <a:xfrm>
            <a:off x="4648199" y="1152907"/>
            <a:ext cx="3561737" cy="6789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 Run the Depreciation </a:t>
            </a:r>
          </a:p>
        </p:txBody>
      </p:sp>
      <p:sp>
        <p:nvSpPr>
          <p:cNvPr id="10" name="Arrow: Left-Up 9">
            <a:extLst>
              <a:ext uri="{FF2B5EF4-FFF2-40B4-BE49-F238E27FC236}">
                <a16:creationId xmlns:a16="http://schemas.microsoft.com/office/drawing/2014/main" id="{F7AB8557-F731-DDAB-2751-B52D9E3F1B11}"/>
              </a:ext>
            </a:extLst>
          </p:cNvPr>
          <p:cNvSpPr/>
          <p:nvPr/>
        </p:nvSpPr>
        <p:spPr>
          <a:xfrm rot="13861325">
            <a:off x="5459247" y="1920924"/>
            <a:ext cx="1509480" cy="1662312"/>
          </a:xfrm>
          <a:prstGeom prst="leftUpArrow">
            <a:avLst>
              <a:gd name="adj1" fmla="val 8033"/>
              <a:gd name="adj2" fmla="val 15029"/>
              <a:gd name="adj3" fmla="val 199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0B92B8-BC5A-D431-A1DC-3B4008806406}"/>
              </a:ext>
            </a:extLst>
          </p:cNvPr>
          <p:cNvSpPr/>
          <p:nvPr/>
        </p:nvSpPr>
        <p:spPr>
          <a:xfrm>
            <a:off x="8308258" y="1917291"/>
            <a:ext cx="3561737" cy="84560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Choose the asset book (G1 Group).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Set the Depreciation Period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07D271-E301-21D3-352E-98F3C936D321}"/>
              </a:ext>
            </a:extLst>
          </p:cNvPr>
          <p:cNvSpPr/>
          <p:nvPr/>
        </p:nvSpPr>
        <p:spPr>
          <a:xfrm>
            <a:off x="995626" y="1917291"/>
            <a:ext cx="4097482" cy="84560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Depreciation → Run Depreciation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73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F8D73-85E8-0B53-B667-E3DCB76D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90941-9D67-6930-4104-81ED71E76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87" y="2453583"/>
            <a:ext cx="5685013" cy="415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FAF1C-538D-9540-C5EA-0B1AF195A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5" y="2453583"/>
            <a:ext cx="5959356" cy="410753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87DF96-697C-9172-BEDB-F48F347A2B30}"/>
              </a:ext>
            </a:extLst>
          </p:cNvPr>
          <p:cNvSpPr/>
          <p:nvPr/>
        </p:nvSpPr>
        <p:spPr>
          <a:xfrm>
            <a:off x="3559277" y="560439"/>
            <a:ext cx="5427407" cy="10323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View depreciation’s request.</a:t>
            </a:r>
          </a:p>
        </p:txBody>
      </p:sp>
    </p:spTree>
    <p:extLst>
      <p:ext uri="{BB962C8B-B14F-4D97-AF65-F5344CB8AC3E}">
        <p14:creationId xmlns:p14="http://schemas.microsoft.com/office/powerpoint/2010/main" val="2421379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B3D7A-9EFF-7F09-7C42-0437B067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6D44D-7535-FC9B-3184-44AA30CB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10" y="2561125"/>
            <a:ext cx="5654530" cy="4115157"/>
          </a:xfrm>
          <a:prstGeom prst="rect">
            <a:avLst/>
          </a:prstGeom>
        </p:spPr>
      </p:pic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2ED2ED34-3ABD-EFBF-8C2D-29C15F161B73}"/>
              </a:ext>
            </a:extLst>
          </p:cNvPr>
          <p:cNvSpPr/>
          <p:nvPr/>
        </p:nvSpPr>
        <p:spPr>
          <a:xfrm>
            <a:off x="4012711" y="787782"/>
            <a:ext cx="5263206" cy="1741938"/>
          </a:xfrm>
          <a:prstGeom prst="downArrowCallout">
            <a:avLst>
              <a:gd name="adj1" fmla="val 21032"/>
              <a:gd name="adj2" fmla="val 25880"/>
              <a:gd name="adj3" fmla="val 23409"/>
              <a:gd name="adj4" fmla="val 576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Ensure the depreciation request has been done correctly.</a:t>
            </a:r>
          </a:p>
        </p:txBody>
      </p:sp>
    </p:spTree>
    <p:extLst>
      <p:ext uri="{BB962C8B-B14F-4D97-AF65-F5344CB8AC3E}">
        <p14:creationId xmlns:p14="http://schemas.microsoft.com/office/powerpoint/2010/main" val="1202567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0C38C-4381-A07C-9524-A21A4ABE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CC142-803C-D329-2E4D-FAAB5AA6F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57" y="1776996"/>
            <a:ext cx="5936494" cy="426757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B6BB49-145B-0514-C019-2D91455A38FA}"/>
              </a:ext>
            </a:extLst>
          </p:cNvPr>
          <p:cNvSpPr/>
          <p:nvPr/>
        </p:nvSpPr>
        <p:spPr>
          <a:xfrm>
            <a:off x="3578942" y="787782"/>
            <a:ext cx="4345858" cy="59856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Create accounting.</a:t>
            </a:r>
          </a:p>
        </p:txBody>
      </p:sp>
    </p:spTree>
    <p:extLst>
      <p:ext uri="{BB962C8B-B14F-4D97-AF65-F5344CB8AC3E}">
        <p14:creationId xmlns:p14="http://schemas.microsoft.com/office/powerpoint/2010/main" val="3575802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8DC0D-8403-0688-370B-A0F3AB40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0456B-8E8C-D2F0-F97D-9B215737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11" y="8243"/>
            <a:ext cx="6156966" cy="4153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B10C3-D5BB-2FBD-61A8-E60D046CB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0" y="2821858"/>
            <a:ext cx="5890770" cy="415326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BE0572B-9089-D6F7-A07A-AAC8D9CD8794}"/>
              </a:ext>
            </a:extLst>
          </p:cNvPr>
          <p:cNvSpPr/>
          <p:nvPr/>
        </p:nvSpPr>
        <p:spPr>
          <a:xfrm>
            <a:off x="639097" y="990008"/>
            <a:ext cx="5297049" cy="1465007"/>
          </a:xfrm>
          <a:prstGeom prst="rightArrow">
            <a:avLst>
              <a:gd name="adj1" fmla="val 50000"/>
              <a:gd name="adj2" fmla="val 39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Enter  parameters (book, ledger, end date and report).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CC51805-A2C1-D244-04F9-34A9B81B0077}"/>
              </a:ext>
            </a:extLst>
          </p:cNvPr>
          <p:cNvSpPr/>
          <p:nvPr/>
        </p:nvSpPr>
        <p:spPr>
          <a:xfrm>
            <a:off x="6794090" y="4583855"/>
            <a:ext cx="4689987" cy="1521977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Press on </a:t>
            </a:r>
            <a:r>
              <a:rPr lang="en-US" sz="2400" b="1" dirty="0">
                <a:solidFill>
                  <a:schemeClr val="tx1"/>
                </a:solidFill>
              </a:rPr>
              <a:t>submit to run the request</a:t>
            </a:r>
          </a:p>
        </p:txBody>
      </p:sp>
    </p:spTree>
    <p:extLst>
      <p:ext uri="{BB962C8B-B14F-4D97-AF65-F5344CB8AC3E}">
        <p14:creationId xmlns:p14="http://schemas.microsoft.com/office/powerpoint/2010/main" val="2100660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4A2BE-6065-03CC-6D74-7238599E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DEA0E-F99E-D7A6-ECAB-BDFDF111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01" y="2422527"/>
            <a:ext cx="5925826" cy="4285859"/>
          </a:xfrm>
          <a:prstGeom prst="rect">
            <a:avLst/>
          </a:prstGeom>
        </p:spPr>
      </p:pic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7029966B-AA0B-AA6B-FCB4-207BF2F06231}"/>
              </a:ext>
            </a:extLst>
          </p:cNvPr>
          <p:cNvSpPr/>
          <p:nvPr/>
        </p:nvSpPr>
        <p:spPr>
          <a:xfrm>
            <a:off x="3504711" y="550606"/>
            <a:ext cx="5263206" cy="1741938"/>
          </a:xfrm>
          <a:prstGeom prst="downArrowCallout">
            <a:avLst>
              <a:gd name="adj1" fmla="val 21032"/>
              <a:gd name="adj2" fmla="val 25880"/>
              <a:gd name="adj3" fmla="val 23409"/>
              <a:gd name="adj4" fmla="val 576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Ensure create accounting request has been done correctly.</a:t>
            </a:r>
          </a:p>
        </p:txBody>
      </p:sp>
    </p:spTree>
    <p:extLst>
      <p:ext uri="{BB962C8B-B14F-4D97-AF65-F5344CB8AC3E}">
        <p14:creationId xmlns:p14="http://schemas.microsoft.com/office/powerpoint/2010/main" val="1633455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148AB-49BC-A5D1-A4FD-95C78398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FB7AC-EE38-D6AC-0C81-5C3496A4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30" y="2727602"/>
            <a:ext cx="5733454" cy="413039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FE1202-29EA-AF32-A2AB-FEEDA39FB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1" y="2727602"/>
            <a:ext cx="5944115" cy="413039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9E8719-011D-F956-6909-F965E02C9AFA}"/>
              </a:ext>
            </a:extLst>
          </p:cNvPr>
          <p:cNvSpPr/>
          <p:nvPr/>
        </p:nvSpPr>
        <p:spPr>
          <a:xfrm>
            <a:off x="3628368" y="874207"/>
            <a:ext cx="5345723" cy="8943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Submit a new request for transfer journal entries to GL.</a:t>
            </a:r>
          </a:p>
        </p:txBody>
      </p:sp>
    </p:spTree>
    <p:extLst>
      <p:ext uri="{BB962C8B-B14F-4D97-AF65-F5344CB8AC3E}">
        <p14:creationId xmlns:p14="http://schemas.microsoft.com/office/powerpoint/2010/main" val="1479315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88480-88AE-CB0B-D521-01574D9C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AB9D5-6795-37C4-2655-D4BECEBCC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7" y="288747"/>
            <a:ext cx="6043092" cy="357986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6B63F5-22EF-1B8D-0147-32A7C9FC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42" y="2623351"/>
            <a:ext cx="5654530" cy="409991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91FFB9D-52A1-A5CB-7A27-5B80465F2714}"/>
              </a:ext>
            </a:extLst>
          </p:cNvPr>
          <p:cNvSpPr/>
          <p:nvPr/>
        </p:nvSpPr>
        <p:spPr>
          <a:xfrm>
            <a:off x="921695" y="4256155"/>
            <a:ext cx="4896465" cy="1465007"/>
          </a:xfrm>
          <a:prstGeom prst="rightArrow">
            <a:avLst>
              <a:gd name="adj1" fmla="val 50000"/>
              <a:gd name="adj2" fmla="val 39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Press on </a:t>
            </a:r>
            <a:r>
              <a:rPr lang="en-US" sz="2400" b="1" dirty="0">
                <a:solidFill>
                  <a:schemeClr val="tx1"/>
                </a:solidFill>
              </a:rPr>
              <a:t>options to change format.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E0F8D27-C984-60D4-9E61-4D4E2D9A1D85}"/>
              </a:ext>
            </a:extLst>
          </p:cNvPr>
          <p:cNvSpPr/>
          <p:nvPr/>
        </p:nvSpPr>
        <p:spPr>
          <a:xfrm>
            <a:off x="7194546" y="475897"/>
            <a:ext cx="4689987" cy="1521977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Enter parameters book, ledger and  end date.</a:t>
            </a:r>
          </a:p>
        </p:txBody>
      </p:sp>
    </p:spTree>
    <p:extLst>
      <p:ext uri="{BB962C8B-B14F-4D97-AF65-F5344CB8AC3E}">
        <p14:creationId xmlns:p14="http://schemas.microsoft.com/office/powerpoint/2010/main" val="45752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Enter accounts for cars- Chevrolet</a:t>
            </a:r>
            <a:endParaRPr lang="hi-IN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</a:t>
            </a:fld>
            <a:endParaRPr lang="en-US"/>
          </a:p>
        </p:txBody>
      </p:sp>
      <p:pic>
        <p:nvPicPr>
          <p:cNvPr id="19458" name="Picture 2" descr="D:\Pictures\19 c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5" y="1264555"/>
            <a:ext cx="4741491" cy="46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0E19E-6797-B544-7726-24189A2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4555"/>
            <a:ext cx="5383155" cy="46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38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39F98-C1D1-5699-49F7-E4915277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951D4-433F-1F15-9C5F-26FF7ED27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00" y="2167436"/>
            <a:ext cx="5944115" cy="4223532"/>
          </a:xfrm>
          <a:prstGeom prst="rect">
            <a:avLst/>
          </a:prstGeom>
        </p:spPr>
      </p:pic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D7520A1E-236A-D116-1B2A-724C82F20430}"/>
              </a:ext>
            </a:extLst>
          </p:cNvPr>
          <p:cNvSpPr/>
          <p:nvPr/>
        </p:nvSpPr>
        <p:spPr>
          <a:xfrm>
            <a:off x="3464396" y="658762"/>
            <a:ext cx="5263206" cy="1319150"/>
          </a:xfrm>
          <a:prstGeom prst="downArrowCallout">
            <a:avLst>
              <a:gd name="adj1" fmla="val 21032"/>
              <a:gd name="adj2" fmla="val 25880"/>
              <a:gd name="adj3" fmla="val 21716"/>
              <a:gd name="adj4" fmla="val 576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Change format to excel.</a:t>
            </a:r>
          </a:p>
        </p:txBody>
      </p:sp>
    </p:spTree>
    <p:extLst>
      <p:ext uri="{BB962C8B-B14F-4D97-AF65-F5344CB8AC3E}">
        <p14:creationId xmlns:p14="http://schemas.microsoft.com/office/powerpoint/2010/main" val="1227883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D601A-6782-A56A-05A9-F660DA5F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6EAF7-A597-3B46-BAA1-06A489E24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42" y="2125548"/>
            <a:ext cx="5944115" cy="429805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425FE5-872F-B5D1-A9B6-792D09211DB4}"/>
              </a:ext>
            </a:extLst>
          </p:cNvPr>
          <p:cNvSpPr/>
          <p:nvPr/>
        </p:nvSpPr>
        <p:spPr>
          <a:xfrm>
            <a:off x="3795252" y="875071"/>
            <a:ext cx="4630993" cy="7472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Ensure transfer journal has been done correctly.</a:t>
            </a:r>
          </a:p>
        </p:txBody>
      </p:sp>
    </p:spTree>
    <p:extLst>
      <p:ext uri="{BB962C8B-B14F-4D97-AF65-F5344CB8AC3E}">
        <p14:creationId xmlns:p14="http://schemas.microsoft.com/office/powerpoint/2010/main" val="3309840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Partially Retire an Asset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200" b="1" dirty="0"/>
              <a:t>Go to Assets → Asset Workbench</a:t>
            </a:r>
            <a:br>
              <a:rPr lang="en-US" sz="2200" b="1" dirty="0"/>
            </a:br>
            <a:br>
              <a:rPr lang="en-US" sz="2200" b="1" dirty="0"/>
            </a:br>
            <a:r>
              <a:rPr lang="en-US" sz="2200" b="1" dirty="0"/>
              <a:t>Click Find to locate the asset</a:t>
            </a:r>
            <a:endParaRPr lang="ar-EG" sz="22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829" y="2133600"/>
            <a:ext cx="6720168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98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Select the asset from the list.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Click Retirements to open the Retirement Details window</a:t>
            </a:r>
            <a:endParaRPr lang="ar-EG" sz="2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829" y="2133600"/>
            <a:ext cx="6720168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47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b="1" dirty="0"/>
              <a:t>In the Retirement Type field, select Destroyed.</a:t>
            </a:r>
            <a:br>
              <a:rPr lang="en-US" sz="2200" b="1" dirty="0"/>
            </a:br>
            <a:r>
              <a:rPr lang="en-US" sz="2200" b="1" dirty="0">
                <a:solidFill>
                  <a:schemeClr val="tx1"/>
                </a:solidFill>
              </a:rPr>
              <a:t>Enter the Retirement Date</a:t>
            </a: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In the Cost Retired field, enter the amount you want to retire.(100000)</a:t>
            </a: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Click Done to save the partial retirement</a:t>
            </a:r>
            <a:r>
              <a:rPr lang="en-US" sz="2200" b="1" dirty="0"/>
              <a:t>.</a:t>
            </a:r>
            <a:br>
              <a:rPr lang="en-US" dirty="0"/>
            </a:br>
            <a:endParaRPr lang="ar-E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829" y="2133600"/>
            <a:ext cx="6720168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4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FA861-3A2F-2772-23C2-D7E2DD72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EE46EB-B14D-2017-F670-67F7C673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98" y="2743200"/>
            <a:ext cx="4786365" cy="3647551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117C8F-2F29-0AAB-3768-E265F61C5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2743199"/>
            <a:ext cx="5077087" cy="364755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6F0007-DE3B-11FA-FB1E-7482995D645D}"/>
              </a:ext>
            </a:extLst>
          </p:cNvPr>
          <p:cNvSpPr/>
          <p:nvPr/>
        </p:nvSpPr>
        <p:spPr>
          <a:xfrm>
            <a:off x="3416440" y="1152906"/>
            <a:ext cx="5855379" cy="69555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View the effect of retirement on asset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CFCC1C-9070-15C2-197D-C3C30F1D47B6}"/>
              </a:ext>
            </a:extLst>
          </p:cNvPr>
          <p:cNvSpPr/>
          <p:nvPr/>
        </p:nvSpPr>
        <p:spPr>
          <a:xfrm>
            <a:off x="1986116" y="2153265"/>
            <a:ext cx="3490452" cy="54315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Click on asset workbench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462154-76E3-A767-5557-C38D054C480E}"/>
              </a:ext>
            </a:extLst>
          </p:cNvPr>
          <p:cNvSpPr/>
          <p:nvPr/>
        </p:nvSpPr>
        <p:spPr>
          <a:xfrm>
            <a:off x="7892980" y="2153266"/>
            <a:ext cx="3048000" cy="54315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Choose G1book</a:t>
            </a:r>
          </a:p>
        </p:txBody>
      </p:sp>
    </p:spTree>
    <p:extLst>
      <p:ext uri="{BB962C8B-B14F-4D97-AF65-F5344CB8AC3E}">
        <p14:creationId xmlns:p14="http://schemas.microsoft.com/office/powerpoint/2010/main" val="3341524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5C86D-BD7C-3F31-9598-90164595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4A22B0-E292-9858-D9D2-FFEC0839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33" y="2944167"/>
            <a:ext cx="4973829" cy="327602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3B68B4-9A0A-F08B-3E19-AF8BDACF7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3" y="2944167"/>
            <a:ext cx="5171447" cy="327602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234427-4342-28C8-227C-5C355C150D34}"/>
              </a:ext>
            </a:extLst>
          </p:cNvPr>
          <p:cNvSpPr/>
          <p:nvPr/>
        </p:nvSpPr>
        <p:spPr>
          <a:xfrm>
            <a:off x="531812" y="1390231"/>
            <a:ext cx="4565409" cy="880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Choose asset        click on financial inquiry 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5F935278-CF3F-1DB1-FAA6-4E5D0990C8AB}"/>
              </a:ext>
            </a:extLst>
          </p:cNvPr>
          <p:cNvSpPr/>
          <p:nvPr/>
        </p:nvSpPr>
        <p:spPr>
          <a:xfrm>
            <a:off x="3021256" y="1652287"/>
            <a:ext cx="357742" cy="57049"/>
          </a:xfrm>
          <a:prstGeom prst="strip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C0AA93-5E39-73B8-5A5F-57746E408A8D}"/>
              </a:ext>
            </a:extLst>
          </p:cNvPr>
          <p:cNvSpPr/>
          <p:nvPr/>
        </p:nvSpPr>
        <p:spPr>
          <a:xfrm>
            <a:off x="7025365" y="1390231"/>
            <a:ext cx="4565409" cy="880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Asset cost changed from 500,000 to 400,000</a:t>
            </a:r>
          </a:p>
        </p:txBody>
      </p:sp>
    </p:spTree>
    <p:extLst>
      <p:ext uri="{BB962C8B-B14F-4D97-AF65-F5344CB8AC3E}">
        <p14:creationId xmlns:p14="http://schemas.microsoft.com/office/powerpoint/2010/main" val="72698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4EB6E-07D7-06D6-BCD1-AC0202FE7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F8B099-1B05-169F-91F7-B719177BD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21" y="2883876"/>
            <a:ext cx="5047621" cy="37497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C0A76C-B497-3DDD-5C49-ABA883FA5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883876"/>
            <a:ext cx="4645326" cy="374974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91A54C-3E13-BC3A-B088-B46194528520}"/>
              </a:ext>
            </a:extLst>
          </p:cNvPr>
          <p:cNvSpPr/>
          <p:nvPr/>
        </p:nvSpPr>
        <p:spPr>
          <a:xfrm>
            <a:off x="1109249" y="2123120"/>
            <a:ext cx="3490452" cy="54315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Click on asset workbench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AFE233-8E03-5B46-BF34-05305CBFA97C}"/>
              </a:ext>
            </a:extLst>
          </p:cNvPr>
          <p:cNvSpPr/>
          <p:nvPr/>
        </p:nvSpPr>
        <p:spPr>
          <a:xfrm>
            <a:off x="7892980" y="2153266"/>
            <a:ext cx="3361174" cy="51301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Choose G1book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91CEF5-8608-B03A-3585-3DA7949CC312}"/>
              </a:ext>
            </a:extLst>
          </p:cNvPr>
          <p:cNvSpPr/>
          <p:nvPr/>
        </p:nvSpPr>
        <p:spPr>
          <a:xfrm>
            <a:off x="3416440" y="1152906"/>
            <a:ext cx="5855379" cy="69555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To do assignments for asset.</a:t>
            </a:r>
          </a:p>
        </p:txBody>
      </p:sp>
    </p:spTree>
    <p:extLst>
      <p:ext uri="{BB962C8B-B14F-4D97-AF65-F5344CB8AC3E}">
        <p14:creationId xmlns:p14="http://schemas.microsoft.com/office/powerpoint/2010/main" val="4145789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488144-704D-2817-DBDC-9CBE335F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DBC4E0-FE8E-9F3D-6F7D-6FA3F7A5F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129048"/>
            <a:ext cx="4469518" cy="362344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88306B-B192-D2F3-6171-A4267F08E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92" y="3129048"/>
            <a:ext cx="4854104" cy="362344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9F3ED6-3CCB-4AED-CDBC-6A059B827E94}"/>
              </a:ext>
            </a:extLst>
          </p:cNvPr>
          <p:cNvSpPr/>
          <p:nvPr/>
        </p:nvSpPr>
        <p:spPr>
          <a:xfrm>
            <a:off x="2461846" y="964642"/>
            <a:ext cx="8510954" cy="1396721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Choose asset then click on assignment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enter -1 and add a new line.</a:t>
            </a:r>
          </a:p>
        </p:txBody>
      </p:sp>
    </p:spTree>
    <p:extLst>
      <p:ext uri="{BB962C8B-B14F-4D97-AF65-F5344CB8AC3E}">
        <p14:creationId xmlns:p14="http://schemas.microsoft.com/office/powerpoint/2010/main" val="2169086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75EEC-6B16-C7A3-4DF7-065F1AE7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75FEA8-62D5-3F3A-BD28-F3F11B0EA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25" y="2830227"/>
            <a:ext cx="5414693" cy="390217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03D736-7505-8208-F31E-5C90DC8CF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8" y="334455"/>
            <a:ext cx="5643822" cy="37541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BA1A0-9D5C-1D1B-6B2D-161DC9664743}"/>
              </a:ext>
            </a:extLst>
          </p:cNvPr>
          <p:cNvSpPr/>
          <p:nvPr/>
        </p:nvSpPr>
        <p:spPr>
          <a:xfrm>
            <a:off x="6543894" y="589559"/>
            <a:ext cx="4487684" cy="761569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Change account from 2251 to 6504.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5C60D6-193F-6E2D-629F-9AD8FA6EE9B2}"/>
              </a:ext>
            </a:extLst>
          </p:cNvPr>
          <p:cNvSpPr/>
          <p:nvPr/>
        </p:nvSpPr>
        <p:spPr>
          <a:xfrm>
            <a:off x="1608316" y="5276725"/>
            <a:ext cx="4487684" cy="691455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Change location.</a:t>
            </a:r>
          </a:p>
        </p:txBody>
      </p:sp>
    </p:spTree>
    <p:extLst>
      <p:ext uri="{BB962C8B-B14F-4D97-AF65-F5344CB8AC3E}">
        <p14:creationId xmlns:p14="http://schemas.microsoft.com/office/powerpoint/2010/main" val="382875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Pictures\21 c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19" y="309716"/>
            <a:ext cx="4402781" cy="31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7657C-681B-3623-5200-25D69C0E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429" y="309716"/>
            <a:ext cx="4620759" cy="3119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E32B7-3670-119D-4BFE-45B88C36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640" y="3429000"/>
            <a:ext cx="5308544" cy="299532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18DEBF-B474-D5FF-B2A5-3E68E5EC69D4}"/>
              </a:ext>
            </a:extLst>
          </p:cNvPr>
          <p:cNvSpPr/>
          <p:nvPr/>
        </p:nvSpPr>
        <p:spPr>
          <a:xfrm>
            <a:off x="1311579" y="4441371"/>
            <a:ext cx="3840993" cy="16288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Last step</a:t>
            </a:r>
            <a:r>
              <a:rPr lang="en-US" b="1" dirty="0"/>
              <a:t>: press default rules</a:t>
            </a:r>
          </a:p>
          <a:p>
            <a:pPr algn="ctr"/>
            <a:r>
              <a:rPr lang="en-US" b="1" dirty="0"/>
              <a:t>In order to create depreciation method</a:t>
            </a:r>
          </a:p>
        </p:txBody>
      </p:sp>
    </p:spTree>
    <p:extLst>
      <p:ext uri="{BB962C8B-B14F-4D97-AF65-F5344CB8AC3E}">
        <p14:creationId xmlns:p14="http://schemas.microsoft.com/office/powerpoint/2010/main" val="2872355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5FA49-5110-9A06-C4AA-23F6E1B7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CCD52A-3EF3-785B-08BE-F8A97E7F6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6" y="2459192"/>
            <a:ext cx="5174305" cy="402199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461D03-8238-64D6-EA8C-15123E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459192"/>
            <a:ext cx="5182184" cy="40219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3B2517-FCA6-0B24-1F24-824A214AC9F7}"/>
              </a:ext>
            </a:extLst>
          </p:cNvPr>
          <p:cNvSpPr/>
          <p:nvPr/>
        </p:nvSpPr>
        <p:spPr>
          <a:xfrm>
            <a:off x="4080211" y="1114594"/>
            <a:ext cx="5676738" cy="691455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Click on done</a:t>
            </a:r>
          </a:p>
        </p:txBody>
      </p:sp>
    </p:spTree>
    <p:extLst>
      <p:ext uri="{BB962C8B-B14F-4D97-AF65-F5344CB8AC3E}">
        <p14:creationId xmlns:p14="http://schemas.microsoft.com/office/powerpoint/2010/main" val="745730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2027-5F9B-FD2B-4637-ACA6673F9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36792-341C-3388-753D-7E089F1C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2919EB-F0B4-31C2-EA92-5D7D9A13C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21" y="2883876"/>
            <a:ext cx="5047621" cy="37497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08A56D-A558-ED49-15EF-3D410A613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883876"/>
            <a:ext cx="4645326" cy="374974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96A185-65A9-021F-80A2-1D57EB9CF94C}"/>
              </a:ext>
            </a:extLst>
          </p:cNvPr>
          <p:cNvSpPr/>
          <p:nvPr/>
        </p:nvSpPr>
        <p:spPr>
          <a:xfrm>
            <a:off x="1109249" y="2123120"/>
            <a:ext cx="3490452" cy="54315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Click on asset workbench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057206-DDC5-9566-8983-FE64F811E5CB}"/>
              </a:ext>
            </a:extLst>
          </p:cNvPr>
          <p:cNvSpPr/>
          <p:nvPr/>
        </p:nvSpPr>
        <p:spPr>
          <a:xfrm>
            <a:off x="7892980" y="2153266"/>
            <a:ext cx="3361174" cy="51301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Choose G1book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ECB54A-7179-EFB1-BC51-37B93A1E6268}"/>
              </a:ext>
            </a:extLst>
          </p:cNvPr>
          <p:cNvSpPr/>
          <p:nvPr/>
        </p:nvSpPr>
        <p:spPr>
          <a:xfrm>
            <a:off x="3416440" y="1152906"/>
            <a:ext cx="5855379" cy="69555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To do amortization for asset.</a:t>
            </a:r>
          </a:p>
        </p:txBody>
      </p:sp>
    </p:spTree>
    <p:extLst>
      <p:ext uri="{BB962C8B-B14F-4D97-AF65-F5344CB8AC3E}">
        <p14:creationId xmlns:p14="http://schemas.microsoft.com/office/powerpoint/2010/main" val="2822636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50746-3C6A-5E7F-49C7-C2696D93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D211C-2064-C165-2B7D-F76A021F0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5" y="3113857"/>
            <a:ext cx="4675995" cy="3382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A752A-53F2-CC60-340B-F5A2055A0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03" y="3113857"/>
            <a:ext cx="4876799" cy="3382296"/>
          </a:xfrm>
          <a:prstGeom prst="rect">
            <a:avLst/>
          </a:prstGeom>
        </p:spPr>
      </p:pic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E3D2C4A0-2CF3-BE1B-F89E-B963B71C9340}"/>
              </a:ext>
            </a:extLst>
          </p:cNvPr>
          <p:cNvSpPr/>
          <p:nvPr/>
        </p:nvSpPr>
        <p:spPr>
          <a:xfrm>
            <a:off x="7610168" y="2005779"/>
            <a:ext cx="4050890" cy="1108077"/>
          </a:xfrm>
          <a:prstGeom prst="downArrowCallout">
            <a:avLst>
              <a:gd name="adj1" fmla="val 13933"/>
              <a:gd name="adj2" fmla="val 25880"/>
              <a:gd name="adj3" fmla="val 23409"/>
              <a:gd name="adj4" fmla="val 4615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Enter book.</a:t>
            </a:r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68E59128-28EB-7599-892C-085D77CDC8C1}"/>
              </a:ext>
            </a:extLst>
          </p:cNvPr>
          <p:cNvSpPr/>
          <p:nvPr/>
        </p:nvSpPr>
        <p:spPr>
          <a:xfrm>
            <a:off x="1494290" y="2005778"/>
            <a:ext cx="4050890" cy="1108077"/>
          </a:xfrm>
          <a:prstGeom prst="downArrowCallout">
            <a:avLst>
              <a:gd name="adj1" fmla="val 13933"/>
              <a:gd name="adj2" fmla="val 25880"/>
              <a:gd name="adj3" fmla="val 23409"/>
              <a:gd name="adj4" fmla="val 4615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Click on books.</a:t>
            </a:r>
          </a:p>
        </p:txBody>
      </p:sp>
    </p:spTree>
    <p:extLst>
      <p:ext uri="{BB962C8B-B14F-4D97-AF65-F5344CB8AC3E}">
        <p14:creationId xmlns:p14="http://schemas.microsoft.com/office/powerpoint/2010/main" val="2098079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7EBCE-7D2B-E297-8F02-A35A2030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178F2-81B7-5873-1E32-6C7602E08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138280"/>
            <a:ext cx="4976789" cy="3394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719FA-2304-5C4B-9ACF-01E88AD12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00" y="3138280"/>
            <a:ext cx="5174305" cy="3394053"/>
          </a:xfrm>
          <a:prstGeom prst="rect">
            <a:avLst/>
          </a:prstGeom>
        </p:spPr>
      </p:pic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575B6C1F-4EF8-AD01-F601-46E32E5E5C6A}"/>
              </a:ext>
            </a:extLst>
          </p:cNvPr>
          <p:cNvSpPr/>
          <p:nvPr/>
        </p:nvSpPr>
        <p:spPr>
          <a:xfrm>
            <a:off x="994761" y="1848465"/>
            <a:ext cx="4050890" cy="1289815"/>
          </a:xfrm>
          <a:prstGeom prst="downArrowCallout">
            <a:avLst>
              <a:gd name="adj1" fmla="val 13933"/>
              <a:gd name="adj2" fmla="val 25880"/>
              <a:gd name="adj3" fmla="val 23409"/>
              <a:gd name="adj4" fmla="val 4615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Click on amortize adjustment.</a:t>
            </a:r>
          </a:p>
        </p:txBody>
      </p: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42C7001F-3482-A19C-43E5-8B31BCD10106}"/>
              </a:ext>
            </a:extLst>
          </p:cNvPr>
          <p:cNvSpPr/>
          <p:nvPr/>
        </p:nvSpPr>
        <p:spPr>
          <a:xfrm>
            <a:off x="6964253" y="1848465"/>
            <a:ext cx="4612598" cy="1284741"/>
          </a:xfrm>
          <a:prstGeom prst="downArrowCallout">
            <a:avLst>
              <a:gd name="adj1" fmla="val 13933"/>
              <a:gd name="adj2" fmla="val 25880"/>
              <a:gd name="adj3" fmla="val 23409"/>
              <a:gd name="adj4" fmla="val 66056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Choose type of deprecation (amount) and enter limit amount.</a:t>
            </a:r>
          </a:p>
        </p:txBody>
      </p:sp>
    </p:spTree>
    <p:extLst>
      <p:ext uri="{BB962C8B-B14F-4D97-AF65-F5344CB8AC3E}">
        <p14:creationId xmlns:p14="http://schemas.microsoft.com/office/powerpoint/2010/main" val="4214577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59E062-5974-EA9C-F60A-F0C0EA8D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5B98B-D582-BAD0-12C3-803DE4E30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32" y="2310581"/>
            <a:ext cx="6352755" cy="412658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8CFDB5-5B71-A296-0C02-0CD84777F426}"/>
              </a:ext>
            </a:extLst>
          </p:cNvPr>
          <p:cNvSpPr/>
          <p:nvPr/>
        </p:nvSpPr>
        <p:spPr>
          <a:xfrm>
            <a:off x="4075201" y="1054585"/>
            <a:ext cx="5127792" cy="695559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Amortization has been done.</a:t>
            </a:r>
          </a:p>
        </p:txBody>
      </p:sp>
    </p:spTree>
    <p:extLst>
      <p:ext uri="{BB962C8B-B14F-4D97-AF65-F5344CB8AC3E}">
        <p14:creationId xmlns:p14="http://schemas.microsoft.com/office/powerpoint/2010/main" val="74559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539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/>
              <a:t>Adjustment</a:t>
            </a:r>
            <a:br>
              <a:rPr lang="en-US" sz="3200" b="1" dirty="0"/>
            </a:br>
            <a:r>
              <a:rPr lang="en-US" sz="3200" b="1" dirty="0"/>
              <a:t>1-	Change life years</a:t>
            </a:r>
            <a:br>
              <a:rPr lang="en-US" sz="3200" b="1" dirty="0"/>
            </a:br>
            <a:endParaRPr lang="hi-IN" sz="3200" b="1" dirty="0"/>
          </a:p>
        </p:txBody>
      </p:sp>
      <p:pic>
        <p:nvPicPr>
          <p:cNvPr id="44034" name="Picture 2" descr="D:\Pictures\1 adjus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17" y="2153266"/>
            <a:ext cx="7550271" cy="44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39961" y="1696065"/>
            <a:ext cx="442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 to asset – asset work bench</a:t>
            </a:r>
            <a:endParaRPr lang="hi-IN" b="1" dirty="0"/>
          </a:p>
        </p:txBody>
      </p:sp>
    </p:spTree>
    <p:extLst>
      <p:ext uri="{BB962C8B-B14F-4D97-AF65-F5344CB8AC3E}">
        <p14:creationId xmlns:p14="http://schemas.microsoft.com/office/powerpoint/2010/main" val="40186308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666" y="5574890"/>
            <a:ext cx="8911687" cy="811161"/>
          </a:xfrm>
        </p:spPr>
        <p:txBody>
          <a:bodyPr/>
          <a:lstStyle/>
          <a:p>
            <a:r>
              <a:rPr lang="en-US" dirty="0"/>
              <a:t>Click find</a:t>
            </a:r>
            <a:endParaRPr lang="hi-IN" dirty="0"/>
          </a:p>
        </p:txBody>
      </p:sp>
      <p:pic>
        <p:nvPicPr>
          <p:cNvPr id="45058" name="Picture 2" descr="D:\Pictures\2 adju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21" y="368710"/>
            <a:ext cx="8752675" cy="50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49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351" y="5678128"/>
            <a:ext cx="8911687" cy="796414"/>
          </a:xfrm>
        </p:spPr>
        <p:txBody>
          <a:bodyPr/>
          <a:lstStyle/>
          <a:p>
            <a:r>
              <a:rPr lang="en-US" dirty="0"/>
              <a:t>Click books</a:t>
            </a:r>
            <a:endParaRPr lang="hi-IN" dirty="0"/>
          </a:p>
        </p:txBody>
      </p:sp>
      <p:pic>
        <p:nvPicPr>
          <p:cNvPr id="46082" name="Picture 2" descr="D:\Pictures\3 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278" y="707923"/>
            <a:ext cx="8716296" cy="47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78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506" y="5427406"/>
            <a:ext cx="8911687" cy="975852"/>
          </a:xfrm>
        </p:spPr>
        <p:txBody>
          <a:bodyPr>
            <a:normAutofit/>
          </a:bodyPr>
          <a:lstStyle/>
          <a:p>
            <a:r>
              <a:rPr lang="en-US" sz="2000" b="1" dirty="0"/>
              <a:t>Change life year from 5 to 8</a:t>
            </a:r>
            <a:endParaRPr lang="hi-IN" sz="2000" b="1" dirty="0"/>
          </a:p>
        </p:txBody>
      </p:sp>
      <p:pic>
        <p:nvPicPr>
          <p:cNvPr id="47106" name="Picture 2" descr="D:\Pictures\4 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94" y="412954"/>
            <a:ext cx="8583561" cy="461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05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274" y="5619136"/>
            <a:ext cx="8911687" cy="651388"/>
          </a:xfrm>
        </p:spPr>
        <p:txBody>
          <a:bodyPr>
            <a:normAutofit/>
          </a:bodyPr>
          <a:lstStyle/>
          <a:p>
            <a:r>
              <a:rPr lang="en-US" sz="2000" b="1" dirty="0"/>
              <a:t>Click done</a:t>
            </a:r>
            <a:endParaRPr lang="hi-IN" sz="2000" b="1" dirty="0"/>
          </a:p>
        </p:txBody>
      </p:sp>
      <p:pic>
        <p:nvPicPr>
          <p:cNvPr id="48130" name="Picture 2" descr="D:\Pictures\5 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5" y="796414"/>
            <a:ext cx="8200103" cy="41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0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Pictures\24 c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0176"/>
            <a:ext cx="5563654" cy="376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87FC4-0310-D5ED-8CF9-B7457C3748AF}"/>
              </a:ext>
            </a:extLst>
          </p:cNvPr>
          <p:cNvSpPr txBox="1"/>
          <p:nvPr/>
        </p:nvSpPr>
        <p:spPr>
          <a:xfrm>
            <a:off x="928914" y="1320800"/>
            <a:ext cx="4441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After choose our depreciation method, we press save 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We repeat all the previous steps for air conditions &amp; another car too as we shown in the next slides</a:t>
            </a:r>
          </a:p>
        </p:txBody>
      </p:sp>
    </p:spTree>
    <p:extLst>
      <p:ext uri="{BB962C8B-B14F-4D97-AF65-F5344CB8AC3E}">
        <p14:creationId xmlns:p14="http://schemas.microsoft.com/office/powerpoint/2010/main" val="1251332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Go to asset – asset work bench search by book (G1book)</a:t>
            </a:r>
            <a:endParaRPr lang="hi-IN" sz="2000" b="1" dirty="0"/>
          </a:p>
        </p:txBody>
      </p:sp>
      <p:pic>
        <p:nvPicPr>
          <p:cNvPr id="59394" name="Picture 2" descr="D:\Pictures\17 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19" y="1991033"/>
            <a:ext cx="7509265" cy="427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574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544" y="5810864"/>
            <a:ext cx="8911687" cy="825909"/>
          </a:xfrm>
        </p:spPr>
        <p:txBody>
          <a:bodyPr/>
          <a:lstStyle/>
          <a:p>
            <a:r>
              <a:rPr lang="en-US" dirty="0"/>
              <a:t>Click find</a:t>
            </a:r>
            <a:endParaRPr lang="hi-IN" dirty="0"/>
          </a:p>
        </p:txBody>
      </p:sp>
      <p:pic>
        <p:nvPicPr>
          <p:cNvPr id="60418" name="Picture 2" descr="D:\Pictures\18 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61" y="825910"/>
            <a:ext cx="6872749" cy="43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0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532" y="5796116"/>
            <a:ext cx="8911687" cy="666136"/>
          </a:xfrm>
        </p:spPr>
        <p:txBody>
          <a:bodyPr/>
          <a:lstStyle/>
          <a:p>
            <a:r>
              <a:rPr lang="en-US" dirty="0"/>
              <a:t>Click financial inquiry</a:t>
            </a:r>
            <a:endParaRPr lang="hi-IN" dirty="0"/>
          </a:p>
        </p:txBody>
      </p:sp>
      <p:pic>
        <p:nvPicPr>
          <p:cNvPr id="61442" name="Picture 2" descr="D:\Pictures\19 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188" y="722672"/>
            <a:ext cx="7256206" cy="41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14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81" y="1312607"/>
            <a:ext cx="8406580" cy="44835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272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680" y="491375"/>
            <a:ext cx="8911687" cy="17356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2-	Change cost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go to assets – asset workbench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search by book ( g1 book)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US" dirty="0"/>
            </a:br>
            <a:endParaRPr lang="hi-IN" dirty="0"/>
          </a:p>
        </p:txBody>
      </p:sp>
      <p:pic>
        <p:nvPicPr>
          <p:cNvPr id="63490" name="Picture 2" descr="D:\Pictures\21 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1" y="2212259"/>
            <a:ext cx="8008373" cy="40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1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809" y="5225606"/>
            <a:ext cx="8911687" cy="1280890"/>
          </a:xfrm>
        </p:spPr>
        <p:txBody>
          <a:bodyPr/>
          <a:lstStyle/>
          <a:p>
            <a:r>
              <a:rPr lang="en-US" dirty="0"/>
              <a:t>Change current cost from 35000 to 38000</a:t>
            </a:r>
            <a:endParaRPr lang="hi-IN" dirty="0"/>
          </a:p>
        </p:txBody>
      </p:sp>
      <p:pic>
        <p:nvPicPr>
          <p:cNvPr id="64514" name="Picture 2" descr="D:\Pictures\22 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55" y="796413"/>
            <a:ext cx="9306232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337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293" y="5741800"/>
            <a:ext cx="8911687" cy="968716"/>
          </a:xfrm>
        </p:spPr>
        <p:txBody>
          <a:bodyPr/>
          <a:lstStyle/>
          <a:p>
            <a:r>
              <a:rPr lang="en-US" dirty="0"/>
              <a:t>Click done</a:t>
            </a:r>
            <a:endParaRPr lang="hi-IN" dirty="0"/>
          </a:p>
        </p:txBody>
      </p:sp>
      <p:pic>
        <p:nvPicPr>
          <p:cNvPr id="65538" name="Picture 2" descr="D:\Pictures\23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29" y="899651"/>
            <a:ext cx="7263579" cy="39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584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go to assets – asset workbench</a:t>
            </a:r>
            <a:b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search by book ( g1 book)</a:t>
            </a:r>
            <a:b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endParaRPr lang="hi-IN" dirty="0"/>
          </a:p>
        </p:txBody>
      </p:sp>
      <p:pic>
        <p:nvPicPr>
          <p:cNvPr id="74754" name="Picture 2" descr="D:\Pictures\33 adj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981" y="2212258"/>
            <a:ext cx="7722027" cy="37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25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 descr="D:\Pictures\34 adju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7" y="899652"/>
            <a:ext cx="7757652" cy="39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77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EE9896B-A1B6-3D78-FF62-8C872270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099" y="323850"/>
            <a:ext cx="5511801" cy="1555864"/>
          </a:xfrm>
        </p:spPr>
        <p:txBody>
          <a:bodyPr/>
          <a:lstStyle/>
          <a:p>
            <a:r>
              <a:rPr lang="en-US" dirty="0"/>
              <a:t>Mass Transactions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38C957EB-3A9E-BC44-996A-176A0B09E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3163" y="1414462"/>
            <a:ext cx="9047162" cy="478631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Transfers </a:t>
            </a:r>
          </a:p>
          <a:p>
            <a:r>
              <a:rPr lang="en-US" sz="4000" dirty="0">
                <a:solidFill>
                  <a:srgbClr val="C00000"/>
                </a:solidFill>
              </a:rPr>
              <a:t>Changes </a:t>
            </a:r>
          </a:p>
          <a:p>
            <a:r>
              <a:rPr lang="en-US" sz="4000" dirty="0">
                <a:solidFill>
                  <a:srgbClr val="C00000"/>
                </a:solidFill>
              </a:rPr>
              <a:t>Reclassifications</a:t>
            </a:r>
          </a:p>
          <a:p>
            <a:r>
              <a:rPr lang="en-US" sz="4000" dirty="0">
                <a:solidFill>
                  <a:srgbClr val="C00000"/>
                </a:solidFill>
              </a:rPr>
              <a:t>Revaluations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30367A8A-7E2B-42F2-C2FD-AD9A988B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89</a:t>
            </a:fld>
            <a:endParaRPr lang="en-US"/>
          </a:p>
        </p:txBody>
      </p:sp>
      <p:sp>
        <p:nvSpPr>
          <p:cNvPr id="6" name="مستطيل: زوايا مستديرة 5">
            <a:extLst>
              <a:ext uri="{FF2B5EF4-FFF2-40B4-BE49-F238E27FC236}">
                <a16:creationId xmlns:a16="http://schemas.microsoft.com/office/drawing/2014/main" id="{C81ACCAB-6DAE-E1BA-EEF6-0A12E92860C8}"/>
              </a:ext>
            </a:extLst>
          </p:cNvPr>
          <p:cNvSpPr/>
          <p:nvPr/>
        </p:nvSpPr>
        <p:spPr>
          <a:xfrm>
            <a:off x="2871788" y="442913"/>
            <a:ext cx="6357937" cy="15558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8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54" y="523383"/>
            <a:ext cx="3169246" cy="528797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Enter accounts for cars- Isuzu</a:t>
            </a:r>
            <a:endParaRPr lang="hi-IN" sz="2000" b="1" dirty="0"/>
          </a:p>
        </p:txBody>
      </p:sp>
      <p:pic>
        <p:nvPicPr>
          <p:cNvPr id="25602" name="Picture 2" descr="D:\Pictures\25 c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1264555"/>
            <a:ext cx="5333063" cy="35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58B50-E033-4D5E-2AD5-65447006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4" y="1264554"/>
            <a:ext cx="5333063" cy="355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F8974-595E-EE97-F5D5-F3061D393EC5}"/>
              </a:ext>
            </a:extLst>
          </p:cNvPr>
          <p:cNvSpPr txBox="1"/>
          <p:nvPr/>
        </p:nvSpPr>
        <p:spPr>
          <a:xfrm>
            <a:off x="7416799" y="527394"/>
            <a:ext cx="3976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Enter accounts for air conditioning- lg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54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1497-DBE0-F53D-216B-1A1593F0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637" y="185738"/>
            <a:ext cx="9832975" cy="1719262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</a:rPr>
              <a:t>Transfers :</a:t>
            </a:r>
            <a:br>
              <a:rPr lang="en-GB" sz="2400" dirty="0"/>
            </a:br>
            <a:r>
              <a:rPr lang="en-GB" sz="2400" dirty="0"/>
              <a:t>Open Oracle Assets and then Asset workbench.</a:t>
            </a:r>
            <a:br>
              <a:rPr lang="en-GB" sz="2400" dirty="0"/>
            </a:br>
            <a:r>
              <a:rPr lang="en-GB" sz="2400" dirty="0"/>
              <a:t>Select Mass Transactions then click Transfers.</a:t>
            </a:r>
            <a:endParaRPr lang="en-US" sz="2400" dirty="0"/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4F4A4AF1-0C0F-4645-8FA5-43CA5FDB8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1" y="1905000"/>
            <a:ext cx="6629399" cy="44588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A3CC5-52A4-4863-0067-0DA98E3F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51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6D7F-43D2-9133-91F1-A36A002D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788" y="485776"/>
            <a:ext cx="9775825" cy="667132"/>
          </a:xfrm>
        </p:spPr>
        <p:txBody>
          <a:bodyPr>
            <a:noAutofit/>
          </a:bodyPr>
          <a:lstStyle/>
          <a:p>
            <a:r>
              <a:rPr lang="en-US" sz="3200" dirty="0"/>
              <a:t>Write the book : G1BOOK 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FFF8B026-443E-41E9-9339-55E853535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66" y="1259681"/>
            <a:ext cx="9241246" cy="51125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3A16B-E342-9020-3A0B-CE4A475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91</a:t>
            </a:fld>
            <a:endParaRPr lang="en-US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B05EDF2A-C3AF-420A-95A5-EC3C1A84ACDC}"/>
              </a:ext>
            </a:extLst>
          </p:cNvPr>
          <p:cNvSpPr/>
          <p:nvPr/>
        </p:nvSpPr>
        <p:spPr>
          <a:xfrm>
            <a:off x="4400550" y="1657351"/>
            <a:ext cx="1828800" cy="171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109D8E18-1B7F-4A59-83AB-79F35BED8F4D}"/>
              </a:ext>
            </a:extLst>
          </p:cNvPr>
          <p:cNvSpPr/>
          <p:nvPr/>
        </p:nvSpPr>
        <p:spPr>
          <a:xfrm>
            <a:off x="9586913" y="1871664"/>
            <a:ext cx="1443037" cy="171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8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C733-01B5-C72C-76B6-C1E88B00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60224"/>
            <a:ext cx="8911687" cy="1047528"/>
          </a:xfrm>
        </p:spPr>
        <p:txBody>
          <a:bodyPr>
            <a:normAutofit fontScale="90000"/>
          </a:bodyPr>
          <a:lstStyle/>
          <a:p>
            <a:br>
              <a:rPr lang="en-GB" sz="2000" dirty="0"/>
            </a:br>
            <a:br>
              <a:rPr lang="en-US" sz="2000" dirty="0"/>
            </a:br>
            <a:r>
              <a:rPr lang="en-US" dirty="0">
                <a:solidFill>
                  <a:srgbClr val="C00000"/>
                </a:solidFill>
              </a:rPr>
              <a:t>Add the category ( Air conditioning – LG)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1012378F-E262-419D-91EF-910309198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95" y="1726975"/>
            <a:ext cx="9959742" cy="45018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C456D-7D95-5A3C-EB38-EE81185C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92</a:t>
            </a:fld>
            <a:endParaRPr lang="en-US"/>
          </a:p>
        </p:txBody>
      </p:sp>
      <p:sp>
        <p:nvSpPr>
          <p:cNvPr id="19" name="مستطيل 18">
            <a:extLst>
              <a:ext uri="{FF2B5EF4-FFF2-40B4-BE49-F238E27FC236}">
                <a16:creationId xmlns:a16="http://schemas.microsoft.com/office/drawing/2014/main" id="{25A6951B-6BF5-4EC5-8559-E539BDB94AE0}"/>
              </a:ext>
            </a:extLst>
          </p:cNvPr>
          <p:cNvSpPr/>
          <p:nvPr/>
        </p:nvSpPr>
        <p:spPr>
          <a:xfrm>
            <a:off x="3671888" y="2257425"/>
            <a:ext cx="1343025" cy="24288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4" name="مستطيل 23">
            <a:extLst>
              <a:ext uri="{FF2B5EF4-FFF2-40B4-BE49-F238E27FC236}">
                <a16:creationId xmlns:a16="http://schemas.microsoft.com/office/drawing/2014/main" id="{51DD790E-F2AC-4EC4-980C-1F326AC717EC}"/>
              </a:ext>
            </a:extLst>
          </p:cNvPr>
          <p:cNvSpPr/>
          <p:nvPr/>
        </p:nvSpPr>
        <p:spPr>
          <a:xfrm>
            <a:off x="7558088" y="2500313"/>
            <a:ext cx="1114425" cy="242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مستطيل 25">
            <a:extLst>
              <a:ext uri="{FF2B5EF4-FFF2-40B4-BE49-F238E27FC236}">
                <a16:creationId xmlns:a16="http://schemas.microsoft.com/office/drawing/2014/main" id="{11B76FE5-F551-4677-B31C-B9622DD25C40}"/>
              </a:ext>
            </a:extLst>
          </p:cNvPr>
          <p:cNvSpPr/>
          <p:nvPr/>
        </p:nvSpPr>
        <p:spPr>
          <a:xfrm>
            <a:off x="5643563" y="4714875"/>
            <a:ext cx="2614612" cy="571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54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AA95B38-C469-4227-9691-36006ACD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579" y="128589"/>
            <a:ext cx="10193034" cy="1357312"/>
          </a:xfrm>
        </p:spPr>
        <p:txBody>
          <a:bodyPr>
            <a:normAutofit/>
          </a:bodyPr>
          <a:lstStyle/>
          <a:p>
            <a:r>
              <a:rPr lang="en-US" sz="2400" dirty="0"/>
              <a:t>Add the current information              Add the changes.</a:t>
            </a:r>
            <a:br>
              <a:rPr lang="en-US" sz="2400" dirty="0"/>
            </a:br>
            <a:r>
              <a:rPr lang="en-US" sz="2400" dirty="0"/>
              <a:t>           Then click preview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BD475B8E-9F7F-45A5-B66F-348B959B8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87" y="1369329"/>
            <a:ext cx="8929687" cy="4890865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52F2EB4C-F856-43F0-8AA7-AA42B7D0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93</a:t>
            </a:fld>
            <a:endParaRPr lang="en-US"/>
          </a:p>
        </p:txBody>
      </p:sp>
      <p:sp>
        <p:nvSpPr>
          <p:cNvPr id="9" name="مستطيل 8">
            <a:extLst>
              <a:ext uri="{FF2B5EF4-FFF2-40B4-BE49-F238E27FC236}">
                <a16:creationId xmlns:a16="http://schemas.microsoft.com/office/drawing/2014/main" id="{66B06FA7-421A-4AE7-BD27-DE4CFDF77DE1}"/>
              </a:ext>
            </a:extLst>
          </p:cNvPr>
          <p:cNvSpPr/>
          <p:nvPr/>
        </p:nvSpPr>
        <p:spPr>
          <a:xfrm>
            <a:off x="4857750" y="3814762"/>
            <a:ext cx="2928938" cy="5857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D4DA6259-F0FF-49A5-92D9-4625D7FFDEE8}"/>
              </a:ext>
            </a:extLst>
          </p:cNvPr>
          <p:cNvSpPr/>
          <p:nvPr/>
        </p:nvSpPr>
        <p:spPr>
          <a:xfrm>
            <a:off x="8343900" y="3814762"/>
            <a:ext cx="2928938" cy="257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id="{79BEAE6F-A9FA-467C-83D7-53CF1F94AC53}"/>
              </a:ext>
            </a:extLst>
          </p:cNvPr>
          <p:cNvSpPr/>
          <p:nvPr/>
        </p:nvSpPr>
        <p:spPr>
          <a:xfrm>
            <a:off x="9872663" y="5614988"/>
            <a:ext cx="1528762" cy="3857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سهم: لليمين 13">
            <a:extLst>
              <a:ext uri="{FF2B5EF4-FFF2-40B4-BE49-F238E27FC236}">
                <a16:creationId xmlns:a16="http://schemas.microsoft.com/office/drawing/2014/main" id="{B52B8449-88D2-DDC6-BE7A-5D6284DA36B9}"/>
              </a:ext>
            </a:extLst>
          </p:cNvPr>
          <p:cNvSpPr/>
          <p:nvPr/>
        </p:nvSpPr>
        <p:spPr>
          <a:xfrm>
            <a:off x="5638800" y="251168"/>
            <a:ext cx="914400" cy="21204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567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4AED7CD-8428-4DCC-BE20-35AB6B6D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157162"/>
            <a:ext cx="9675812" cy="99574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Apparently the preview has been completed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BAD4BF84-AE17-412D-B529-6760FB8C6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81" y="1300162"/>
            <a:ext cx="10432064" cy="5214937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BA1D2D7-D71F-460F-B548-02E38CD5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94</a:t>
            </a:fld>
            <a:endParaRPr lang="en-US"/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30671682-54B6-42BD-AB24-8D00199CBAAD}"/>
              </a:ext>
            </a:extLst>
          </p:cNvPr>
          <p:cNvSpPr/>
          <p:nvPr/>
        </p:nvSpPr>
        <p:spPr>
          <a:xfrm>
            <a:off x="1504681" y="2828925"/>
            <a:ext cx="9999932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841C2CDA-60E3-17F5-C97F-2DC881F3A5AB}"/>
              </a:ext>
            </a:extLst>
          </p:cNvPr>
          <p:cNvSpPr/>
          <p:nvPr/>
        </p:nvSpPr>
        <p:spPr>
          <a:xfrm>
            <a:off x="9301163" y="5386388"/>
            <a:ext cx="208915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0A0D0210-36D5-492C-A38F-03CB6DAE3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2281620"/>
            <a:ext cx="10843114" cy="2943225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48BB50E-D244-48E4-9996-28BB011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340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5A2070E-67B5-492D-8E3D-FF271641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3" y="142875"/>
            <a:ext cx="7004050" cy="78581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The transaction has been completed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097EF722-BF23-45B0-808A-7B60E7614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997349"/>
            <a:ext cx="10501312" cy="5898953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B3BE1F97-F712-4BF2-9A67-B7A5C104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96</a:t>
            </a:fld>
            <a:endParaRPr lang="en-US"/>
          </a:p>
        </p:txBody>
      </p:sp>
      <p:sp>
        <p:nvSpPr>
          <p:cNvPr id="9" name="مستطيل 8">
            <a:extLst>
              <a:ext uri="{FF2B5EF4-FFF2-40B4-BE49-F238E27FC236}">
                <a16:creationId xmlns:a16="http://schemas.microsoft.com/office/drawing/2014/main" id="{DD18A7D7-D3E9-4B74-A711-2EEEE7E56F25}"/>
              </a:ext>
            </a:extLst>
          </p:cNvPr>
          <p:cNvSpPr/>
          <p:nvPr/>
        </p:nvSpPr>
        <p:spPr>
          <a:xfrm>
            <a:off x="1428751" y="2771775"/>
            <a:ext cx="9904413" cy="185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سهم: مخطط إلى اليمين 2">
            <a:extLst>
              <a:ext uri="{FF2B5EF4-FFF2-40B4-BE49-F238E27FC236}">
                <a16:creationId xmlns:a16="http://schemas.microsoft.com/office/drawing/2014/main" id="{C8A38468-19DA-9806-8F03-EFD92E69DDA3}"/>
              </a:ext>
            </a:extLst>
          </p:cNvPr>
          <p:cNvSpPr/>
          <p:nvPr/>
        </p:nvSpPr>
        <p:spPr>
          <a:xfrm>
            <a:off x="1311579" y="142876"/>
            <a:ext cx="3188983" cy="730250"/>
          </a:xfrm>
          <a:prstGeom prst="striped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960EED6C-F52F-454B-72A8-53950B9ABE67}"/>
              </a:ext>
            </a:extLst>
          </p:cNvPr>
          <p:cNvSpPr/>
          <p:nvPr/>
        </p:nvSpPr>
        <p:spPr>
          <a:xfrm>
            <a:off x="9301163" y="5657850"/>
            <a:ext cx="2203450" cy="202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397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B808F985-42FC-4DAE-8EEA-0B3A238FF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63" y="1514475"/>
            <a:ext cx="8575961" cy="2395946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31864825-2AA2-4A72-99B8-858757ED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81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63BC69E-45E3-EA67-515F-AE2C187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171450"/>
            <a:ext cx="10018711" cy="981457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 Open Assets               Asset workbench              Write the book(G1BOOK)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           Click Find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4090E833-340F-0467-87A8-2006365DE3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46026" y="1404805"/>
            <a:ext cx="4109084" cy="2700598"/>
          </a:xfrm>
          <a:prstGeom prst="rect">
            <a:avLst/>
          </a:prstGeom>
        </p:spPr>
      </p:pic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A5FBA44A-480C-4BCF-BE08-9FDFC9FDEE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812" y="2471739"/>
            <a:ext cx="6154738" cy="4214812"/>
          </a:xfrm>
          <a:prstGeom prst="rect">
            <a:avLst/>
          </a:prstGeom>
        </p:spPr>
      </p:pic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D7CA8390-C7C9-C6EB-3472-143A24D2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98</a:t>
            </a:fld>
            <a:endParaRPr lang="en-US"/>
          </a:p>
        </p:txBody>
      </p:sp>
      <p:sp>
        <p:nvSpPr>
          <p:cNvPr id="12" name="سهم: منحني 11">
            <a:extLst>
              <a:ext uri="{FF2B5EF4-FFF2-40B4-BE49-F238E27FC236}">
                <a16:creationId xmlns:a16="http://schemas.microsoft.com/office/drawing/2014/main" id="{6F84E33B-2FC9-530C-1EE0-ED43356393BD}"/>
              </a:ext>
            </a:extLst>
          </p:cNvPr>
          <p:cNvSpPr/>
          <p:nvPr/>
        </p:nvSpPr>
        <p:spPr>
          <a:xfrm rot="10800000">
            <a:off x="6831638" y="4335869"/>
            <a:ext cx="1628775" cy="141446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E4947BE3-6E01-CE57-26EB-2FD06B6996BB}"/>
              </a:ext>
            </a:extLst>
          </p:cNvPr>
          <p:cNvSpPr/>
          <p:nvPr/>
        </p:nvSpPr>
        <p:spPr>
          <a:xfrm>
            <a:off x="1914525" y="3943350"/>
            <a:ext cx="1428750" cy="162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9B4CD804-0276-F93E-3692-48A92351E297}"/>
              </a:ext>
            </a:extLst>
          </p:cNvPr>
          <p:cNvSpPr/>
          <p:nvPr/>
        </p:nvSpPr>
        <p:spPr>
          <a:xfrm>
            <a:off x="5629275" y="6400800"/>
            <a:ext cx="757238" cy="157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مستطيل: زوايا مستديرة 14">
            <a:extLst>
              <a:ext uri="{FF2B5EF4-FFF2-40B4-BE49-F238E27FC236}">
                <a16:creationId xmlns:a16="http://schemas.microsoft.com/office/drawing/2014/main" id="{1CAE3927-3888-9C5F-8A70-CC003DAA62C1}"/>
              </a:ext>
            </a:extLst>
          </p:cNvPr>
          <p:cNvSpPr/>
          <p:nvPr/>
        </p:nvSpPr>
        <p:spPr>
          <a:xfrm>
            <a:off x="1485899" y="125948"/>
            <a:ext cx="2140911" cy="60007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مستطيل: زوايا مستديرة 15">
            <a:extLst>
              <a:ext uri="{FF2B5EF4-FFF2-40B4-BE49-F238E27FC236}">
                <a16:creationId xmlns:a16="http://schemas.microsoft.com/office/drawing/2014/main" id="{9771C4BE-7E9F-1AD4-8058-F1543BBD4F67}"/>
              </a:ext>
            </a:extLst>
          </p:cNvPr>
          <p:cNvSpPr/>
          <p:nvPr/>
        </p:nvSpPr>
        <p:spPr>
          <a:xfrm>
            <a:off x="4271962" y="147970"/>
            <a:ext cx="2700337" cy="57805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مستطيل: زوايا مستديرة 16">
            <a:extLst>
              <a:ext uri="{FF2B5EF4-FFF2-40B4-BE49-F238E27FC236}">
                <a16:creationId xmlns:a16="http://schemas.microsoft.com/office/drawing/2014/main" id="{9F587865-70A1-98E4-7B4A-ABA05B9EF670}"/>
              </a:ext>
            </a:extLst>
          </p:cNvPr>
          <p:cNvSpPr/>
          <p:nvPr/>
        </p:nvSpPr>
        <p:spPr>
          <a:xfrm>
            <a:off x="7617450" y="125948"/>
            <a:ext cx="3886200" cy="60007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سهم: لليمين 17">
            <a:extLst>
              <a:ext uri="{FF2B5EF4-FFF2-40B4-BE49-F238E27FC236}">
                <a16:creationId xmlns:a16="http://schemas.microsoft.com/office/drawing/2014/main" id="{6E47DC7C-E473-6B4B-8794-84D4A9C7650B}"/>
              </a:ext>
            </a:extLst>
          </p:cNvPr>
          <p:cNvSpPr/>
          <p:nvPr/>
        </p:nvSpPr>
        <p:spPr>
          <a:xfrm>
            <a:off x="3671414" y="340426"/>
            <a:ext cx="513388" cy="171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سهم: لليمين 18">
            <a:extLst>
              <a:ext uri="{FF2B5EF4-FFF2-40B4-BE49-F238E27FC236}">
                <a16:creationId xmlns:a16="http://schemas.microsoft.com/office/drawing/2014/main" id="{2A0A9775-17E2-4401-C94E-7B080A651203}"/>
              </a:ext>
            </a:extLst>
          </p:cNvPr>
          <p:cNvSpPr/>
          <p:nvPr/>
        </p:nvSpPr>
        <p:spPr>
          <a:xfrm>
            <a:off x="7059940" y="357188"/>
            <a:ext cx="469868" cy="171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مستطيل: زوايا مستديرة 22">
            <a:extLst>
              <a:ext uri="{FF2B5EF4-FFF2-40B4-BE49-F238E27FC236}">
                <a16:creationId xmlns:a16="http://schemas.microsoft.com/office/drawing/2014/main" id="{998568E5-74E5-4E8A-E463-A8DA9B4C460C}"/>
              </a:ext>
            </a:extLst>
          </p:cNvPr>
          <p:cNvSpPr/>
          <p:nvPr/>
        </p:nvSpPr>
        <p:spPr>
          <a:xfrm>
            <a:off x="2381082" y="1131343"/>
            <a:ext cx="2140911" cy="57805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سهم: لليسار 23">
            <a:extLst>
              <a:ext uri="{FF2B5EF4-FFF2-40B4-BE49-F238E27FC236}">
                <a16:creationId xmlns:a16="http://schemas.microsoft.com/office/drawing/2014/main" id="{6DE873A7-5832-0232-AA6F-8D44B2591533}"/>
              </a:ext>
            </a:extLst>
          </p:cNvPr>
          <p:cNvSpPr/>
          <p:nvPr/>
        </p:nvSpPr>
        <p:spPr>
          <a:xfrm>
            <a:off x="4957763" y="1335833"/>
            <a:ext cx="1702127" cy="3045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40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A808810-8B89-04CA-042C-7BAA978BD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71462"/>
            <a:ext cx="8911687" cy="516320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Assignments</a:t>
            </a:r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45A5ECA4-598F-1143-4251-6A865A1E2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0163"/>
            <a:ext cx="8792277" cy="5029200"/>
          </a:xfr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D0BE025-4C1D-848E-D6A9-C3F3B050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99</a:t>
            </a:fld>
            <a:endParaRPr lang="en-US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BA5887C1-545A-98A9-CFAC-69C6211FF64A}"/>
              </a:ext>
            </a:extLst>
          </p:cNvPr>
          <p:cNvSpPr/>
          <p:nvPr/>
        </p:nvSpPr>
        <p:spPr>
          <a:xfrm>
            <a:off x="3230913" y="1657350"/>
            <a:ext cx="8274049" cy="21431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مستطيل 8">
            <a:extLst>
              <a:ext uri="{FF2B5EF4-FFF2-40B4-BE49-F238E27FC236}">
                <a16:creationId xmlns:a16="http://schemas.microsoft.com/office/drawing/2014/main" id="{52CFAAB2-261A-72D0-B581-8EA7649007E8}"/>
              </a:ext>
            </a:extLst>
          </p:cNvPr>
          <p:cNvSpPr/>
          <p:nvPr/>
        </p:nvSpPr>
        <p:spPr>
          <a:xfrm>
            <a:off x="3443287" y="5886451"/>
            <a:ext cx="1914525" cy="27146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سهم: بشكل رتبة عسكرية 12">
            <a:extLst>
              <a:ext uri="{FF2B5EF4-FFF2-40B4-BE49-F238E27FC236}">
                <a16:creationId xmlns:a16="http://schemas.microsoft.com/office/drawing/2014/main" id="{53645006-86CD-D54E-514F-7D46A7BEF970}"/>
              </a:ext>
            </a:extLst>
          </p:cNvPr>
          <p:cNvSpPr/>
          <p:nvPr/>
        </p:nvSpPr>
        <p:spPr>
          <a:xfrm>
            <a:off x="1897684" y="386747"/>
            <a:ext cx="695241" cy="500063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602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5800</TotalTime>
  <Words>1776</Words>
  <Application>Microsoft Office PowerPoint</Application>
  <PresentationFormat>Widescreen</PresentationFormat>
  <Paragraphs>401</Paragraphs>
  <Slides>167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2" baseType="lpstr">
      <vt:lpstr>Arial</vt:lpstr>
      <vt:lpstr>Calibri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click setup – asset system – asset category</vt:lpstr>
      <vt:lpstr>11. Category  ( major: cars and minors: Chevrolet ) </vt:lpstr>
      <vt:lpstr>Enter accounts for cars- Chevrolet</vt:lpstr>
      <vt:lpstr>PowerPoint Presentation</vt:lpstr>
      <vt:lpstr>PowerPoint Presentation</vt:lpstr>
      <vt:lpstr>Enter accounts for cars- Isuzu</vt:lpstr>
      <vt:lpstr>Category for depreciation method</vt:lpstr>
      <vt:lpstr>PowerPoint Presentation</vt:lpstr>
      <vt:lpstr>PowerPoint Presentation</vt:lpstr>
      <vt:lpstr>PowerPoint Presentation</vt:lpstr>
      <vt:lpstr>12. Addition go to asset – asset workbench click addition to enter asset details</vt:lpstr>
      <vt:lpstr>Fill in description (electronic), category (air conditioning – LG),tag number (123456), serial number (123456)</vt:lpstr>
      <vt:lpstr>Press Continue</vt:lpstr>
      <vt:lpstr>Press continue</vt:lpstr>
      <vt:lpstr>PowerPoint Presentation</vt:lpstr>
      <vt:lpstr>Search on asset by book ( g1 book) go to assets – asset work bench </vt:lpstr>
      <vt:lpstr>PowerPoint Presentation</vt:lpstr>
      <vt:lpstr>13.Quick Addition method first : Open Oracle Assets and go to Assets → Asset Workbench. Select Quick Additions Click "Quick Additions" to enter asset details   </vt:lpstr>
      <vt:lpstr>Fill in Asset Number, Description (G3- group 1 ) , Category (car – NISSAN), and Date Placed in Service. </vt:lpstr>
      <vt:lpstr> then Enter Cost, Location, and Employee 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 on prepare mass additions and choose the asset.</vt:lpstr>
      <vt:lpstr>PowerPoint Presentation</vt:lpstr>
      <vt:lpstr>Run a request to make mass addition posted.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15. production</vt:lpstr>
      <vt:lpstr>PowerPoint Presentation</vt:lpstr>
      <vt:lpstr>Now specify the account </vt:lpstr>
      <vt:lpstr>Beginning production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to Partially Retire an Asset Go to Assets → Asset Workbench  Click Find to locate the asset</vt:lpstr>
      <vt:lpstr>Select the asset from the list.  Click Retirements to open the Retirement Details window</vt:lpstr>
      <vt:lpstr>In the Retirement Type field, select Destroyed. Enter the Retirement Date In the Cost Retired field, enter the amount you want to retire.(100000) Click Done to save the partial retirement.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Adjustment 1- Change life years </vt:lpstr>
      <vt:lpstr>Click find</vt:lpstr>
      <vt:lpstr>Click books</vt:lpstr>
      <vt:lpstr>Change life year from 5 to 8</vt:lpstr>
      <vt:lpstr>Click done</vt:lpstr>
      <vt:lpstr>Go to asset – asset work bench search by book (G1book)</vt:lpstr>
      <vt:lpstr>Click find</vt:lpstr>
      <vt:lpstr>Click financial inquiry</vt:lpstr>
      <vt:lpstr>PowerPoint Presentation</vt:lpstr>
      <vt:lpstr>2- Change cost go to assets – asset workbench search by book ( g1 book)   </vt:lpstr>
      <vt:lpstr>Change current cost from 35000 to 38000</vt:lpstr>
      <vt:lpstr>Click done</vt:lpstr>
      <vt:lpstr>go to assets – asset workbench search by book ( g1 book) </vt:lpstr>
      <vt:lpstr>PowerPoint Presentation</vt:lpstr>
      <vt:lpstr>Mass Transactions</vt:lpstr>
      <vt:lpstr>Transfers : Open Oracle Assets and then Asset workbench. Select Mass Transactions then click Transfers.</vt:lpstr>
      <vt:lpstr>Write the book : G1BOOK </vt:lpstr>
      <vt:lpstr>  Add the category ( Air conditioning – LG) </vt:lpstr>
      <vt:lpstr>Add the current information              Add the changes.            Then click preview </vt:lpstr>
      <vt:lpstr>Apparently the preview has been completed</vt:lpstr>
      <vt:lpstr>PowerPoint Presentation</vt:lpstr>
      <vt:lpstr>The transaction has been completed</vt:lpstr>
      <vt:lpstr>PowerPoint Presentation</vt:lpstr>
      <vt:lpstr> Open Assets               Asset workbench              Write the book(G1BOOK)                  Click Find</vt:lpstr>
      <vt:lpstr>Click Assignments</vt:lpstr>
      <vt:lpstr>The Expense account has already transferred </vt:lpstr>
      <vt:lpstr>Open Assets           Asset workbench            Write the book(G1BOOK)   click find </vt:lpstr>
      <vt:lpstr>Press Financial inquiry to view the financial information</vt:lpstr>
      <vt:lpstr>Life Years Before </vt:lpstr>
      <vt:lpstr>Changes :  Assets then Assets workbench , select Mass Transactions   Click changes</vt:lpstr>
      <vt:lpstr>Add the Asset book (G1BOOK) and the category ( AIR CONDITIONING – SHARP) Enter the before and after data (Depreciation Method ) and ( Life years) click preview </vt:lpstr>
      <vt:lpstr>Click Ok  to preview </vt:lpstr>
      <vt:lpstr>The preview has been completed </vt:lpstr>
      <vt:lpstr>PowerPoint Presentation</vt:lpstr>
      <vt:lpstr>To complete the transaction click Run  The transaction is completed</vt:lpstr>
      <vt:lpstr>PowerPoint Presentation</vt:lpstr>
      <vt:lpstr>Open Assets        Asset workbench     Write the book(G1BOOK)                        click find </vt:lpstr>
      <vt:lpstr>Press Financial inquiry to view the financial information</vt:lpstr>
      <vt:lpstr>Before changes</vt:lpstr>
      <vt:lpstr>                                       After changes</vt:lpstr>
      <vt:lpstr>Reclassifications     Reclassify Assets to a new Category  Assets then Assets workbench , select Mass Transactions   Click Reclassifications </vt:lpstr>
      <vt:lpstr>The category before reclassification </vt:lpstr>
      <vt:lpstr>Add the Asset Book (G1BOOK) , The category (AIR CONDITIONING-UNIONAIRE) and The new category (AIR CONDITIONING- SHARP)</vt:lpstr>
      <vt:lpstr>Click preview to show the request </vt:lpstr>
      <vt:lpstr>The preview has been completed                                                                              To finalize click Run</vt:lpstr>
      <vt:lpstr> Revaluations:   From the Asset workbench ,open the Mass Transactions  select Revaluations </vt:lpstr>
      <vt:lpstr>Add The Asset book (G1BOOK) choose the category (CARS-CHEVROLET)  Choose the rate </vt:lpstr>
      <vt:lpstr>click preview to show the request</vt:lpstr>
      <vt:lpstr>The preview  has been completed  To finalize click Run </vt:lpstr>
      <vt:lpstr>Press Financial inquiry to view the financial information</vt:lpstr>
      <vt:lpstr>PowerPoint Presentation</vt:lpstr>
      <vt:lpstr>Go to general ledger to review gornal</vt:lpstr>
      <vt:lpstr>Click journal - enter</vt:lpstr>
      <vt:lpstr>   Click find  </vt:lpstr>
      <vt:lpstr> Click review journal</vt:lpstr>
      <vt:lpstr>Dr              Cr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Fixed Asset project</dc:title>
  <dc:creator>Mona Omara</dc:creator>
  <cp:lastModifiedBy>Enas magdy Ali omara</cp:lastModifiedBy>
  <cp:revision>105</cp:revision>
  <dcterms:created xsi:type="dcterms:W3CDTF">2025-02-28T21:47:01Z</dcterms:created>
  <dcterms:modified xsi:type="dcterms:W3CDTF">2025-04-13T15:40:03Z</dcterms:modified>
</cp:coreProperties>
</file>